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6858000" cx="9144000"/>
  <p:notesSz cx="6858000" cy="9144000"/>
  <p:embeddedFontLst>
    <p:embeddedFont>
      <p:font typeface="Candara"/>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Candara-bold.fntdata"/><Relationship Id="rId41" Type="http://schemas.openxmlformats.org/officeDocument/2006/relationships/font" Target="fonts/Candara-regular.fntdata"/><Relationship Id="rId22" Type="http://schemas.openxmlformats.org/officeDocument/2006/relationships/slide" Target="slides/slide17.xml"/><Relationship Id="rId44" Type="http://schemas.openxmlformats.org/officeDocument/2006/relationships/font" Target="fonts/Candara-boldItalic.fntdata"/><Relationship Id="rId21" Type="http://schemas.openxmlformats.org/officeDocument/2006/relationships/slide" Target="slides/slide16.xml"/><Relationship Id="rId43" Type="http://schemas.openxmlformats.org/officeDocument/2006/relationships/font" Target="fonts/Candara-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inyurl.com/u5ko9zk"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g7161012850_0_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716101285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7fdb7381b8_0_1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7fdb7381b8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74ff6e5d63_0_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74ff6e5d6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7fdb7381b8_0_1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7fdb7381b8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7fdb7381b8_0_6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7fdb7381b8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7fdb7381b8_0_8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7fdb7381b8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People suffering, needing assistance, no work, day to day money and no savings, neighborhoods helping each other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7fdb7381b8_0_7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7fdb7381b8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7fdb7381b8_0_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7fdb7381b8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7fdb7381b8_0_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7fdb7381b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7fdb7381b8_0_10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7fdb7381b8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74ff6e5d63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74ff6e5d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p: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7fdb7381b8_0_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7fdb7381b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7fdb7381b8_0_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7fdb7381b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7fdb7381b8_0_2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7fdb7381b8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74ff6e5d63_0_1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74ff6e5d63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74ff6e5d63_2_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74ff6e5d63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729aad87fe_0_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729aad87f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7161012850_1_3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7161012850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7161012850_1_5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7161012850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8412b06b75_0_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8412b06b7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8412b06b75_0_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8412b06b7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82611309a3_0_1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82611309a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Beth: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8412b06b75_0_2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8412b06b75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8412b06b75_0_4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8412b06b7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8412b06b75_0_5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8412b06b75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84145bccac_1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84145bcca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83f8eb31e0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83f8eb31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83f8eb31e0_0_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83f8eb31e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Link to post in Chat Box: </a:t>
            </a:r>
            <a:r>
              <a:rPr b="1" lang="en" sz="950" u="sng">
                <a:solidFill>
                  <a:schemeClr val="hlink"/>
                </a:solidFill>
                <a:highlight>
                  <a:srgbClr val="FFFFFF"/>
                </a:highlight>
                <a:latin typeface="Verdana"/>
                <a:ea typeface="Verdana"/>
                <a:cs typeface="Verdana"/>
                <a:sym typeface="Verdana"/>
                <a:hlinkClick r:id="rId2"/>
              </a:rPr>
              <a:t>https://tinyurl.com/u5ko9zk</a:t>
            </a:r>
            <a:r>
              <a:rPr b="1" lang="en" sz="950">
                <a:solidFill>
                  <a:schemeClr val="dk1"/>
                </a:solidFill>
                <a:highlight>
                  <a:srgbClr val="FFFFFF"/>
                </a:highlight>
                <a:latin typeface="Verdana"/>
                <a:ea typeface="Verdana"/>
                <a:cs typeface="Verdana"/>
                <a:sym typeface="Verdana"/>
              </a:rPr>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g82ae2d6e02_0_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82ae2d6e0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7fdb7381b8_0_4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7fdb7381b8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74ff6e5d63_2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74ff6e5d6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7fdb7381b8_0_5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7fdb7381b8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7fdb7381b8_0_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7fdb7381b8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7fdb7381b8_0_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7fdb7381b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Everything closes Dorms closed no flights in or out</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74638"/>
            <a:ext cx="8229600" cy="11433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1600"/>
              </a:spcBef>
              <a:spcAft>
                <a:spcPts val="0"/>
              </a:spcAft>
              <a:buClr>
                <a:schemeClr val="dk1"/>
              </a:buClr>
              <a:buSzPts val="1800"/>
              <a:buChar char="○"/>
              <a:defRPr/>
            </a:lvl2pPr>
            <a:lvl3pPr indent="-342900" lvl="2" marL="1371600" rtl="0" algn="l">
              <a:spcBef>
                <a:spcPts val="1600"/>
              </a:spcBef>
              <a:spcAft>
                <a:spcPts val="0"/>
              </a:spcAft>
              <a:buClr>
                <a:schemeClr val="dk1"/>
              </a:buClr>
              <a:buSzPts val="1800"/>
              <a:buChar char="■"/>
              <a:defRPr/>
            </a:lvl3pPr>
            <a:lvl4pPr indent="-342900" lvl="3" marL="1828800" rtl="0" algn="l">
              <a:spcBef>
                <a:spcPts val="1600"/>
              </a:spcBef>
              <a:spcAft>
                <a:spcPts val="0"/>
              </a:spcAft>
              <a:buClr>
                <a:schemeClr val="dk1"/>
              </a:buClr>
              <a:buSzPts val="1800"/>
              <a:buChar char="●"/>
              <a:defRPr/>
            </a:lvl4pPr>
            <a:lvl5pPr indent="-342900" lvl="4" marL="2286000" rtl="0" algn="l">
              <a:spcBef>
                <a:spcPts val="1600"/>
              </a:spcBef>
              <a:spcAft>
                <a:spcPts val="0"/>
              </a:spcAft>
              <a:buClr>
                <a:schemeClr val="dk1"/>
              </a:buClr>
              <a:buSzPts val="1800"/>
              <a:buChar char="○"/>
              <a:defRPr/>
            </a:lvl5pPr>
            <a:lvl6pPr indent="-342900" lvl="5" marL="2743200" rtl="0" algn="l">
              <a:spcBef>
                <a:spcPts val="1600"/>
              </a:spcBef>
              <a:spcAft>
                <a:spcPts val="0"/>
              </a:spcAft>
              <a:buClr>
                <a:schemeClr val="dk1"/>
              </a:buClr>
              <a:buSzPts val="1800"/>
              <a:buChar char="■"/>
              <a:defRPr/>
            </a:lvl6pPr>
            <a:lvl7pPr indent="-342900" lvl="6" marL="3200400" rtl="0" algn="l">
              <a:spcBef>
                <a:spcPts val="1600"/>
              </a:spcBef>
              <a:spcAft>
                <a:spcPts val="0"/>
              </a:spcAft>
              <a:buClr>
                <a:schemeClr val="dk1"/>
              </a:buClr>
              <a:buSzPts val="1800"/>
              <a:buChar char="●"/>
              <a:defRPr/>
            </a:lvl7pPr>
            <a:lvl8pPr indent="-342900" lvl="7" marL="3657600" rtl="0" algn="l">
              <a:spcBef>
                <a:spcPts val="1600"/>
              </a:spcBef>
              <a:spcAft>
                <a:spcPts val="0"/>
              </a:spcAft>
              <a:buClr>
                <a:schemeClr val="dk1"/>
              </a:buClr>
              <a:buSzPts val="1800"/>
              <a:buChar char="○"/>
              <a:defRPr/>
            </a:lvl8pPr>
            <a:lvl9pPr indent="-342900" lvl="8" marL="4114800" rtl="0" algn="l">
              <a:spcBef>
                <a:spcPts val="1600"/>
              </a:spcBef>
              <a:spcAft>
                <a:spcPts val="1600"/>
              </a:spcAft>
              <a:buClr>
                <a:schemeClr val="dk1"/>
              </a:buClr>
              <a:buSzPts val="1800"/>
              <a:buChar char="■"/>
              <a:defRPr/>
            </a:lvl9pPr>
          </a:lstStyle>
          <a:p/>
        </p:txBody>
      </p:sp>
      <p:sp>
        <p:nvSpPr>
          <p:cNvPr id="53" name="Google Shape;53;p1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 Option 2">
  <p:cSld name="Title Slide - Option 2">
    <p:spTree>
      <p:nvGrpSpPr>
        <p:cNvPr id="56" name="Shape 56"/>
        <p:cNvGrpSpPr/>
        <p:nvPr/>
      </p:nvGrpSpPr>
      <p:grpSpPr>
        <a:xfrm>
          <a:off x="0" y="0"/>
          <a:ext cx="0" cy="0"/>
          <a:chOff x="0" y="0"/>
          <a:chExt cx="0" cy="0"/>
        </a:xfrm>
      </p:grpSpPr>
      <p:pic>
        <p:nvPicPr>
          <p:cNvPr descr="plainluecover.jpg" id="57" name="Google Shape;57;p14"/>
          <p:cNvPicPr preferRelativeResize="0"/>
          <p:nvPr/>
        </p:nvPicPr>
        <p:blipFill rotWithShape="1">
          <a:blip r:embed="rId2">
            <a:alphaModFix/>
          </a:blip>
          <a:srcRect b="0" l="0" r="0" t="0"/>
          <a:stretch/>
        </p:blipFill>
        <p:spPr>
          <a:xfrm>
            <a:off x="0" y="0"/>
            <a:ext cx="6857999" cy="5143500"/>
          </a:xfrm>
          <a:prstGeom prst="rect">
            <a:avLst/>
          </a:prstGeom>
          <a:noFill/>
          <a:ln>
            <a:noFill/>
          </a:ln>
        </p:spPr>
      </p:pic>
      <p:sp>
        <p:nvSpPr>
          <p:cNvPr id="58" name="Google Shape;58;p14"/>
          <p:cNvSpPr txBox="1"/>
          <p:nvPr>
            <p:ph type="title"/>
          </p:nvPr>
        </p:nvSpPr>
        <p:spPr>
          <a:xfrm>
            <a:off x="690040" y="1204857"/>
            <a:ext cx="7754700" cy="19107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9pPr>
          </a:lstStyle>
          <a:p/>
        </p:txBody>
      </p:sp>
      <p:sp>
        <p:nvSpPr>
          <p:cNvPr id="59" name="Google Shape;59;p14"/>
          <p:cNvSpPr txBox="1"/>
          <p:nvPr>
            <p:ph idx="1" type="body"/>
          </p:nvPr>
        </p:nvSpPr>
        <p:spPr>
          <a:xfrm>
            <a:off x="699248" y="3324431"/>
            <a:ext cx="7734600" cy="15003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1pPr>
            <a:lvl2pPr indent="-228600" lvl="1" marL="9144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2pPr>
            <a:lvl3pPr indent="-228600" lvl="2" marL="13716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3pPr>
            <a:lvl4pPr indent="-228600" lvl="3" marL="18288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4pPr>
            <a:lvl5pPr indent="-228600" lvl="4" marL="22860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5pPr>
            <a:lvl6pPr indent="-228600" lvl="5" marL="27432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6pPr>
            <a:lvl7pPr indent="-228600" lvl="6" marL="32004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7pPr>
            <a:lvl8pPr indent="-228600" lvl="7" marL="36576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8pPr>
            <a:lvl9pPr indent="-228600" lvl="8" marL="41148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jpg"/><Relationship Id="rId4" Type="http://schemas.openxmlformats.org/officeDocument/2006/relationships/hyperlink" Target="https://coronavirus.jhu.edu/map.html" TargetMode="External"/><Relationship Id="rId5" Type="http://schemas.openxmlformats.org/officeDocument/2006/relationships/image" Target="../media/image2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8.jp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9.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9.png"/><Relationship Id="rId4" Type="http://schemas.openxmlformats.org/officeDocument/2006/relationships/image" Target="../media/image44.png"/><Relationship Id="rId5" Type="http://schemas.openxmlformats.org/officeDocument/2006/relationships/image" Target="../media/image34.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4.png"/><Relationship Id="rId4" Type="http://schemas.openxmlformats.org/officeDocument/2006/relationships/image" Target="../media/image47.png"/><Relationship Id="rId5"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6.png"/><Relationship Id="rId4" Type="http://schemas.openxmlformats.org/officeDocument/2006/relationships/image" Target="../media/image50.png"/><Relationship Id="rId5"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0.png"/><Relationship Id="rId4" Type="http://schemas.openxmlformats.org/officeDocument/2006/relationships/image" Target="../media/image53.png"/><Relationship Id="rId5"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8.png"/><Relationship Id="rId4" Type="http://schemas.openxmlformats.org/officeDocument/2006/relationships/image" Target="../media/image6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gse.berkeley.edu/academics/professional-programs/teacher-preparation/support-k-12-community" TargetMode="External"/><Relationship Id="rId4" Type="http://schemas.openxmlformats.org/officeDocument/2006/relationships/image" Target="../media/image5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bit.ly/ucbpdp-calendar" TargetMode="External"/><Relationship Id="rId4" Type="http://schemas.openxmlformats.org/officeDocument/2006/relationships/hyperlink" Target="https://gse.berkeley.edu/academics/professional-programs/teacher-preparation/support-k-12-community" TargetMode="External"/><Relationship Id="rId5" Type="http://schemas.openxmlformats.org/officeDocument/2006/relationships/image" Target="../media/image5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2.png"/><Relationship Id="rId4" Type="http://schemas.openxmlformats.org/officeDocument/2006/relationships/image" Target="../media/image14.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sp>
        <p:nvSpPr>
          <p:cNvPr id="64" name="Google Shape;64;p15"/>
          <p:cNvSpPr txBox="1"/>
          <p:nvPr>
            <p:ph type="title"/>
          </p:nvPr>
        </p:nvSpPr>
        <p:spPr>
          <a:xfrm>
            <a:off x="311700" y="253600"/>
            <a:ext cx="85206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1C4587"/>
                </a:solidFill>
              </a:rPr>
              <a:t>Webinar</a:t>
            </a:r>
            <a:r>
              <a:rPr b="1" lang="en">
                <a:solidFill>
                  <a:srgbClr val="1C4587"/>
                </a:solidFill>
              </a:rPr>
              <a:t> Norms</a:t>
            </a:r>
            <a:r>
              <a:rPr lang="en"/>
              <a:t> </a:t>
            </a:r>
            <a:endParaRPr/>
          </a:p>
        </p:txBody>
      </p:sp>
      <p:sp>
        <p:nvSpPr>
          <p:cNvPr id="65" name="Google Shape;65;p15"/>
          <p:cNvSpPr txBox="1"/>
          <p:nvPr>
            <p:ph idx="1" type="body"/>
          </p:nvPr>
        </p:nvSpPr>
        <p:spPr>
          <a:xfrm>
            <a:off x="658800" y="1458133"/>
            <a:ext cx="7773600" cy="3908700"/>
          </a:xfrm>
          <a:prstGeom prst="rect">
            <a:avLst/>
          </a:prstGeom>
          <a:solidFill>
            <a:srgbClr val="FFFFFF"/>
          </a:solidFill>
        </p:spPr>
        <p:txBody>
          <a:bodyPr anchorCtr="0" anchor="t" bIns="91425" lIns="91425" spcFirstLastPara="1" rIns="91425" wrap="square" tIns="91425">
            <a:noAutofit/>
          </a:bodyPr>
          <a:lstStyle/>
          <a:p>
            <a:pPr indent="-368300" lvl="0" marL="914400" rtl="0" algn="l">
              <a:spcBef>
                <a:spcPts val="0"/>
              </a:spcBef>
              <a:spcAft>
                <a:spcPts val="0"/>
              </a:spcAft>
              <a:buClr>
                <a:srgbClr val="1C4587"/>
              </a:buClr>
              <a:buSzPts val="2200"/>
              <a:buChar char="●"/>
            </a:pPr>
            <a:r>
              <a:rPr lang="en" sz="2200">
                <a:solidFill>
                  <a:srgbClr val="1C4587"/>
                </a:solidFill>
              </a:rPr>
              <a:t>Participants are muted when they enter the webinar.</a:t>
            </a:r>
            <a:endParaRPr sz="2200">
              <a:solidFill>
                <a:srgbClr val="1C4587"/>
              </a:solidFill>
            </a:endParaRPr>
          </a:p>
          <a:p>
            <a:pPr indent="-368300" lvl="0" marL="914400" rtl="0" algn="l">
              <a:spcBef>
                <a:spcPts val="1000"/>
              </a:spcBef>
              <a:spcAft>
                <a:spcPts val="0"/>
              </a:spcAft>
              <a:buClr>
                <a:srgbClr val="1C4587"/>
              </a:buClr>
              <a:buSzPts val="2200"/>
              <a:buChar char="●"/>
            </a:pPr>
            <a:r>
              <a:rPr lang="en" sz="2200">
                <a:solidFill>
                  <a:srgbClr val="1C4587"/>
                </a:solidFill>
              </a:rPr>
              <a:t>Use the chat box to ask or respond to questions during the presentation. </a:t>
            </a:r>
            <a:endParaRPr sz="2200">
              <a:solidFill>
                <a:srgbClr val="1C4587"/>
              </a:solidFill>
            </a:endParaRPr>
          </a:p>
          <a:p>
            <a:pPr indent="-368300" lvl="0" marL="914400" rtl="0" algn="l">
              <a:spcBef>
                <a:spcPts val="1000"/>
              </a:spcBef>
              <a:spcAft>
                <a:spcPts val="0"/>
              </a:spcAft>
              <a:buClr>
                <a:srgbClr val="1C4587"/>
              </a:buClr>
              <a:buSzPts val="2200"/>
              <a:buChar char="●"/>
            </a:pPr>
            <a:r>
              <a:rPr lang="en" sz="2200">
                <a:solidFill>
                  <a:srgbClr val="1C4587"/>
                </a:solidFill>
                <a:highlight>
                  <a:schemeClr val="lt1"/>
                </a:highlight>
              </a:rPr>
              <a:t>Webinar will be recorded, but participant names are not connected to images.</a:t>
            </a:r>
            <a:endParaRPr sz="2200">
              <a:solidFill>
                <a:srgbClr val="1C4587"/>
              </a:solidFill>
              <a:highlight>
                <a:schemeClr val="lt1"/>
              </a:highlight>
            </a:endParaRPr>
          </a:p>
          <a:p>
            <a:pPr indent="-368300" lvl="0" marL="914400" rtl="0" algn="l">
              <a:spcBef>
                <a:spcPts val="1000"/>
              </a:spcBef>
              <a:spcAft>
                <a:spcPts val="0"/>
              </a:spcAft>
              <a:buClr>
                <a:srgbClr val="1C4587"/>
              </a:buClr>
              <a:buSzPts val="2200"/>
              <a:buChar char="●"/>
            </a:pPr>
            <a:r>
              <a:rPr lang="en" sz="2200">
                <a:solidFill>
                  <a:srgbClr val="1C4587"/>
                </a:solidFill>
                <a:highlight>
                  <a:schemeClr val="lt1"/>
                </a:highlight>
              </a:rPr>
              <a:t>The chat box will not be included in the recording.</a:t>
            </a:r>
            <a:endParaRPr sz="2200">
              <a:solidFill>
                <a:srgbClr val="1C4587"/>
              </a:solidFill>
              <a:highlight>
                <a:schemeClr val="lt1"/>
              </a:highlight>
            </a:endParaRPr>
          </a:p>
          <a:p>
            <a:pPr indent="-368300" lvl="0" marL="914400" rtl="0" algn="l">
              <a:spcBef>
                <a:spcPts val="1000"/>
              </a:spcBef>
              <a:spcAft>
                <a:spcPts val="1000"/>
              </a:spcAft>
              <a:buClr>
                <a:srgbClr val="1C4587"/>
              </a:buClr>
              <a:buSzPts val="2200"/>
              <a:buChar char="●"/>
            </a:pPr>
            <a:r>
              <a:rPr lang="en" sz="2200">
                <a:solidFill>
                  <a:srgbClr val="1C4587"/>
                </a:solidFill>
              </a:rPr>
              <a:t>For live captioning, click CC on your control bar.</a:t>
            </a:r>
            <a:endParaRPr sz="2200">
              <a:solidFill>
                <a:srgbClr val="1C4587"/>
              </a:solidFill>
            </a:endParaRPr>
          </a:p>
        </p:txBody>
      </p:sp>
      <p:sp>
        <p:nvSpPr>
          <p:cNvPr id="66" name="Google Shape;66;p15"/>
          <p:cNvSpPr txBox="1"/>
          <p:nvPr/>
        </p:nvSpPr>
        <p:spPr>
          <a:xfrm>
            <a:off x="5322625" y="5875333"/>
            <a:ext cx="1814100" cy="42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p>
        </p:txBody>
      </p:sp>
      <p:pic>
        <p:nvPicPr>
          <p:cNvPr id="67" name="Google Shape;67;p15"/>
          <p:cNvPicPr preferRelativeResize="0"/>
          <p:nvPr/>
        </p:nvPicPr>
        <p:blipFill>
          <a:blip r:embed="rId3">
            <a:alphaModFix/>
          </a:blip>
          <a:stretch>
            <a:fillRect/>
          </a:stretch>
        </p:blipFill>
        <p:spPr>
          <a:xfrm>
            <a:off x="7740200" y="5783575"/>
            <a:ext cx="1199451" cy="8769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pic>
        <p:nvPicPr>
          <p:cNvPr id="126" name="Google Shape;126;p24"/>
          <p:cNvPicPr preferRelativeResize="0"/>
          <p:nvPr/>
        </p:nvPicPr>
        <p:blipFill>
          <a:blip r:embed="rId3">
            <a:alphaModFix/>
          </a:blip>
          <a:stretch>
            <a:fillRect/>
          </a:stretch>
        </p:blipFill>
        <p:spPr>
          <a:xfrm>
            <a:off x="1906350" y="304800"/>
            <a:ext cx="4629714" cy="6553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pic>
        <p:nvPicPr>
          <p:cNvPr id="131" name="Google Shape;131;p25"/>
          <p:cNvPicPr preferRelativeResize="0"/>
          <p:nvPr/>
        </p:nvPicPr>
        <p:blipFill>
          <a:blip r:embed="rId3">
            <a:alphaModFix/>
          </a:blip>
          <a:stretch>
            <a:fillRect/>
          </a:stretch>
        </p:blipFill>
        <p:spPr>
          <a:xfrm>
            <a:off x="152400" y="152400"/>
            <a:ext cx="8839200" cy="42513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pic>
        <p:nvPicPr>
          <p:cNvPr id="136" name="Google Shape;136;p26"/>
          <p:cNvPicPr preferRelativeResize="0"/>
          <p:nvPr/>
        </p:nvPicPr>
        <p:blipFill>
          <a:blip r:embed="rId3">
            <a:alphaModFix/>
          </a:blip>
          <a:stretch>
            <a:fillRect/>
          </a:stretch>
        </p:blipFill>
        <p:spPr>
          <a:xfrm>
            <a:off x="273475" y="345325"/>
            <a:ext cx="4457700" cy="5943600"/>
          </a:xfrm>
          <a:prstGeom prst="rect">
            <a:avLst/>
          </a:prstGeom>
          <a:noFill/>
          <a:ln>
            <a:noFill/>
          </a:ln>
        </p:spPr>
      </p:pic>
      <p:pic>
        <p:nvPicPr>
          <p:cNvPr id="137" name="Google Shape;137;p26"/>
          <p:cNvPicPr preferRelativeResize="0"/>
          <p:nvPr/>
        </p:nvPicPr>
        <p:blipFill>
          <a:blip r:embed="rId4">
            <a:alphaModFix/>
          </a:blip>
          <a:stretch>
            <a:fillRect/>
          </a:stretch>
        </p:blipFill>
        <p:spPr>
          <a:xfrm>
            <a:off x="4953750" y="1776700"/>
            <a:ext cx="3973925" cy="2644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pic>
        <p:nvPicPr>
          <p:cNvPr id="142" name="Google Shape;142;p27"/>
          <p:cNvPicPr preferRelativeResize="0"/>
          <p:nvPr/>
        </p:nvPicPr>
        <p:blipFill>
          <a:blip r:embed="rId3">
            <a:alphaModFix/>
          </a:blip>
          <a:stretch>
            <a:fillRect/>
          </a:stretch>
        </p:blipFill>
        <p:spPr>
          <a:xfrm>
            <a:off x="152400" y="152400"/>
            <a:ext cx="3848100" cy="5124450"/>
          </a:xfrm>
          <a:prstGeom prst="rect">
            <a:avLst/>
          </a:prstGeom>
          <a:noFill/>
          <a:ln>
            <a:noFill/>
          </a:ln>
        </p:spPr>
      </p:pic>
      <p:pic>
        <p:nvPicPr>
          <p:cNvPr id="143" name="Google Shape;143;p27"/>
          <p:cNvPicPr preferRelativeResize="0"/>
          <p:nvPr/>
        </p:nvPicPr>
        <p:blipFill>
          <a:blip r:embed="rId4">
            <a:alphaModFix/>
          </a:blip>
          <a:stretch>
            <a:fillRect/>
          </a:stretch>
        </p:blipFill>
        <p:spPr>
          <a:xfrm>
            <a:off x="4451075" y="152400"/>
            <a:ext cx="4457700" cy="5943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pic>
        <p:nvPicPr>
          <p:cNvPr id="148" name="Google Shape;148;p28"/>
          <p:cNvPicPr preferRelativeResize="0"/>
          <p:nvPr/>
        </p:nvPicPr>
        <p:blipFill rotWithShape="1">
          <a:blip r:embed="rId3">
            <a:alphaModFix/>
          </a:blip>
          <a:srcRect b="0" l="27647" r="12443" t="0"/>
          <a:stretch/>
        </p:blipFill>
        <p:spPr>
          <a:xfrm rot="5400000">
            <a:off x="784725" y="57750"/>
            <a:ext cx="2964200" cy="3710950"/>
          </a:xfrm>
          <a:prstGeom prst="rect">
            <a:avLst/>
          </a:prstGeom>
          <a:noFill/>
          <a:ln>
            <a:noFill/>
          </a:ln>
        </p:spPr>
      </p:pic>
      <p:pic>
        <p:nvPicPr>
          <p:cNvPr id="149" name="Google Shape;149;p28"/>
          <p:cNvPicPr preferRelativeResize="0"/>
          <p:nvPr/>
        </p:nvPicPr>
        <p:blipFill>
          <a:blip r:embed="rId4">
            <a:alphaModFix/>
          </a:blip>
          <a:stretch>
            <a:fillRect/>
          </a:stretch>
        </p:blipFill>
        <p:spPr>
          <a:xfrm>
            <a:off x="3697175" y="3429000"/>
            <a:ext cx="5181159" cy="2901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pic>
        <p:nvPicPr>
          <p:cNvPr id="154" name="Google Shape;154;p29"/>
          <p:cNvPicPr preferRelativeResize="0"/>
          <p:nvPr/>
        </p:nvPicPr>
        <p:blipFill>
          <a:blip r:embed="rId3">
            <a:alphaModFix/>
          </a:blip>
          <a:stretch>
            <a:fillRect/>
          </a:stretch>
        </p:blipFill>
        <p:spPr>
          <a:xfrm>
            <a:off x="4388900" y="3086977"/>
            <a:ext cx="4416000" cy="3312000"/>
          </a:xfrm>
          <a:prstGeom prst="rect">
            <a:avLst/>
          </a:prstGeom>
          <a:noFill/>
          <a:ln>
            <a:noFill/>
          </a:ln>
        </p:spPr>
      </p:pic>
      <p:pic>
        <p:nvPicPr>
          <p:cNvPr id="155" name="Google Shape;155;p29"/>
          <p:cNvPicPr preferRelativeResize="0"/>
          <p:nvPr/>
        </p:nvPicPr>
        <p:blipFill>
          <a:blip r:embed="rId4">
            <a:alphaModFix/>
          </a:blip>
          <a:stretch>
            <a:fillRect/>
          </a:stretch>
        </p:blipFill>
        <p:spPr>
          <a:xfrm>
            <a:off x="187475" y="3086975"/>
            <a:ext cx="4092200" cy="3276600"/>
          </a:xfrm>
          <a:prstGeom prst="rect">
            <a:avLst/>
          </a:prstGeom>
          <a:noFill/>
          <a:ln>
            <a:noFill/>
          </a:ln>
        </p:spPr>
      </p:pic>
      <p:pic>
        <p:nvPicPr>
          <p:cNvPr id="156" name="Google Shape;156;p29"/>
          <p:cNvPicPr preferRelativeResize="0"/>
          <p:nvPr/>
        </p:nvPicPr>
        <p:blipFill>
          <a:blip r:embed="rId5">
            <a:alphaModFix/>
          </a:blip>
          <a:stretch>
            <a:fillRect/>
          </a:stretch>
        </p:blipFill>
        <p:spPr>
          <a:xfrm>
            <a:off x="2615625" y="257600"/>
            <a:ext cx="3912750" cy="219114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pic>
        <p:nvPicPr>
          <p:cNvPr id="161" name="Google Shape;161;p30"/>
          <p:cNvPicPr preferRelativeResize="0"/>
          <p:nvPr/>
        </p:nvPicPr>
        <p:blipFill>
          <a:blip r:embed="rId3">
            <a:alphaModFix/>
          </a:blip>
          <a:stretch>
            <a:fillRect/>
          </a:stretch>
        </p:blipFill>
        <p:spPr>
          <a:xfrm rot="5400000">
            <a:off x="146900" y="1057050"/>
            <a:ext cx="4653700" cy="3490275"/>
          </a:xfrm>
          <a:prstGeom prst="rect">
            <a:avLst/>
          </a:prstGeom>
          <a:noFill/>
          <a:ln>
            <a:noFill/>
          </a:ln>
        </p:spPr>
      </p:pic>
      <p:pic>
        <p:nvPicPr>
          <p:cNvPr id="162" name="Google Shape;162;p30"/>
          <p:cNvPicPr preferRelativeResize="0"/>
          <p:nvPr/>
        </p:nvPicPr>
        <p:blipFill>
          <a:blip r:embed="rId4">
            <a:alphaModFix/>
          </a:blip>
          <a:stretch>
            <a:fillRect/>
          </a:stretch>
        </p:blipFill>
        <p:spPr>
          <a:xfrm>
            <a:off x="4807600" y="2791869"/>
            <a:ext cx="4148900" cy="311168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31"/>
          <p:cNvSpPr txBox="1"/>
          <p:nvPr>
            <p:ph type="title"/>
          </p:nvPr>
        </p:nvSpPr>
        <p:spPr>
          <a:xfrm>
            <a:off x="311700" y="277642"/>
            <a:ext cx="85206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1C4587"/>
                </a:solidFill>
              </a:rPr>
              <a:t>The health care system in Rwanda</a:t>
            </a:r>
            <a:endParaRPr b="1">
              <a:solidFill>
                <a:srgbClr val="1C4587"/>
              </a:solidFill>
            </a:endParaRPr>
          </a:p>
        </p:txBody>
      </p:sp>
      <p:pic>
        <p:nvPicPr>
          <p:cNvPr id="168" name="Google Shape;168;p31"/>
          <p:cNvPicPr preferRelativeResize="0"/>
          <p:nvPr/>
        </p:nvPicPr>
        <p:blipFill>
          <a:blip r:embed="rId3">
            <a:alphaModFix/>
          </a:blip>
          <a:stretch>
            <a:fillRect/>
          </a:stretch>
        </p:blipFill>
        <p:spPr>
          <a:xfrm>
            <a:off x="187500" y="965542"/>
            <a:ext cx="4876800" cy="3248025"/>
          </a:xfrm>
          <a:prstGeom prst="rect">
            <a:avLst/>
          </a:prstGeom>
          <a:noFill/>
          <a:ln>
            <a:noFill/>
          </a:ln>
        </p:spPr>
      </p:pic>
      <p:pic>
        <p:nvPicPr>
          <p:cNvPr id="169" name="Google Shape;169;p31"/>
          <p:cNvPicPr preferRelativeResize="0"/>
          <p:nvPr/>
        </p:nvPicPr>
        <p:blipFill>
          <a:blip r:embed="rId4">
            <a:alphaModFix/>
          </a:blip>
          <a:stretch>
            <a:fillRect/>
          </a:stretch>
        </p:blipFill>
        <p:spPr>
          <a:xfrm>
            <a:off x="4630272" y="3481825"/>
            <a:ext cx="4350029" cy="3248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pic>
        <p:nvPicPr>
          <p:cNvPr id="174" name="Google Shape;174;p32"/>
          <p:cNvPicPr preferRelativeResize="0"/>
          <p:nvPr/>
        </p:nvPicPr>
        <p:blipFill>
          <a:blip r:embed="rId3">
            <a:alphaModFix/>
          </a:blip>
          <a:stretch>
            <a:fillRect/>
          </a:stretch>
        </p:blipFill>
        <p:spPr>
          <a:xfrm>
            <a:off x="152400" y="731225"/>
            <a:ext cx="8839197" cy="497561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pic>
        <p:nvPicPr>
          <p:cNvPr id="179" name="Google Shape;179;p33"/>
          <p:cNvPicPr preferRelativeResize="0"/>
          <p:nvPr/>
        </p:nvPicPr>
        <p:blipFill>
          <a:blip r:embed="rId3">
            <a:alphaModFix/>
          </a:blip>
          <a:stretch>
            <a:fillRect/>
          </a:stretch>
        </p:blipFill>
        <p:spPr>
          <a:xfrm>
            <a:off x="3870800" y="2800900"/>
            <a:ext cx="5197200" cy="3897900"/>
          </a:xfrm>
          <a:prstGeom prst="rect">
            <a:avLst/>
          </a:prstGeom>
          <a:noFill/>
          <a:ln>
            <a:noFill/>
          </a:ln>
        </p:spPr>
      </p:pic>
      <p:pic>
        <p:nvPicPr>
          <p:cNvPr id="180" name="Google Shape;180;p33"/>
          <p:cNvPicPr preferRelativeResize="0"/>
          <p:nvPr/>
        </p:nvPicPr>
        <p:blipFill>
          <a:blip r:embed="rId4">
            <a:alphaModFix/>
          </a:blip>
          <a:stretch>
            <a:fillRect/>
          </a:stretch>
        </p:blipFill>
        <p:spPr>
          <a:xfrm>
            <a:off x="152400" y="152400"/>
            <a:ext cx="3565999" cy="571711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6"/>
          <p:cNvSpPr txBox="1"/>
          <p:nvPr>
            <p:ph type="ctrTitle"/>
          </p:nvPr>
        </p:nvSpPr>
        <p:spPr>
          <a:xfrm>
            <a:off x="0" y="410352"/>
            <a:ext cx="9144000" cy="1098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600">
                <a:solidFill>
                  <a:srgbClr val="222222"/>
                </a:solidFill>
                <a:highlight>
                  <a:srgbClr val="FFFFFF"/>
                </a:highlight>
                <a:latin typeface="Candara"/>
                <a:ea typeface="Candara"/>
                <a:cs typeface="Candara"/>
                <a:sym typeface="Candara"/>
              </a:rPr>
              <a:t>Global Views of COVID 19</a:t>
            </a:r>
            <a:endParaRPr sz="3600">
              <a:solidFill>
                <a:srgbClr val="222222"/>
              </a:solidFill>
              <a:highlight>
                <a:srgbClr val="FFFFFF"/>
              </a:highlight>
              <a:latin typeface="Candara"/>
              <a:ea typeface="Candara"/>
              <a:cs typeface="Candara"/>
              <a:sym typeface="Candara"/>
            </a:endParaRPr>
          </a:p>
          <a:p>
            <a:pPr indent="0" lvl="0" marL="0" rtl="0" algn="ctr">
              <a:spcBef>
                <a:spcPts val="0"/>
              </a:spcBef>
              <a:spcAft>
                <a:spcPts val="0"/>
              </a:spcAft>
              <a:buClr>
                <a:schemeClr val="dk1"/>
              </a:buClr>
              <a:buSzPts val="1100"/>
              <a:buFont typeface="Arial"/>
              <a:buNone/>
            </a:pPr>
            <a:r>
              <a:rPr lang="en" sz="2400">
                <a:solidFill>
                  <a:srgbClr val="222222"/>
                </a:solidFill>
                <a:highlight>
                  <a:srgbClr val="FFFFFF"/>
                </a:highlight>
                <a:latin typeface="Candara"/>
                <a:ea typeface="Candara"/>
                <a:cs typeface="Candara"/>
                <a:sym typeface="Candara"/>
              </a:rPr>
              <a:t>The Perspective from Rwanda</a:t>
            </a:r>
            <a:endParaRPr sz="2400">
              <a:latin typeface="Candara"/>
              <a:ea typeface="Candara"/>
              <a:cs typeface="Candara"/>
              <a:sym typeface="Candara"/>
            </a:endParaRPr>
          </a:p>
        </p:txBody>
      </p:sp>
      <p:sp>
        <p:nvSpPr>
          <p:cNvPr id="73" name="Google Shape;73;p16"/>
          <p:cNvSpPr txBox="1"/>
          <p:nvPr/>
        </p:nvSpPr>
        <p:spPr>
          <a:xfrm>
            <a:off x="3348700" y="4035500"/>
            <a:ext cx="2818200" cy="6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p>
        </p:txBody>
      </p:sp>
      <p:pic>
        <p:nvPicPr>
          <p:cNvPr id="74" name="Google Shape;74;p16"/>
          <p:cNvPicPr preferRelativeResize="0"/>
          <p:nvPr/>
        </p:nvPicPr>
        <p:blipFill>
          <a:blip r:embed="rId3">
            <a:alphaModFix/>
          </a:blip>
          <a:stretch>
            <a:fillRect/>
          </a:stretch>
        </p:blipFill>
        <p:spPr>
          <a:xfrm>
            <a:off x="7740200" y="5783575"/>
            <a:ext cx="1199451" cy="876902"/>
          </a:xfrm>
          <a:prstGeom prst="rect">
            <a:avLst/>
          </a:prstGeom>
          <a:noFill/>
          <a:ln>
            <a:noFill/>
          </a:ln>
        </p:spPr>
      </p:pic>
      <p:sp>
        <p:nvSpPr>
          <p:cNvPr id="75" name="Google Shape;75;p16"/>
          <p:cNvSpPr txBox="1"/>
          <p:nvPr/>
        </p:nvSpPr>
        <p:spPr>
          <a:xfrm>
            <a:off x="900250" y="5866042"/>
            <a:ext cx="6019500" cy="39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600" u="sng">
                <a:solidFill>
                  <a:schemeClr val="accent5"/>
                </a:solidFill>
                <a:hlinkClick r:id="rId4"/>
              </a:rPr>
              <a:t>Coronavirus COVID-19 Global Cases by the Center for Systems Science and Engineering (CSSE) at Johns Hopkins University (JHU), April 24, 2020</a:t>
            </a:r>
            <a:endParaRPr sz="1000"/>
          </a:p>
        </p:txBody>
      </p:sp>
      <p:pic>
        <p:nvPicPr>
          <p:cNvPr id="76" name="Google Shape;76;p16"/>
          <p:cNvPicPr preferRelativeResize="0"/>
          <p:nvPr/>
        </p:nvPicPr>
        <p:blipFill>
          <a:blip r:embed="rId5">
            <a:alphaModFix/>
          </a:blip>
          <a:stretch>
            <a:fillRect/>
          </a:stretch>
        </p:blipFill>
        <p:spPr>
          <a:xfrm>
            <a:off x="900251" y="1564350"/>
            <a:ext cx="7343492" cy="416412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3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1C4587"/>
                </a:solidFill>
              </a:rPr>
              <a:t>Our new worklife</a:t>
            </a:r>
            <a:endParaRPr b="1">
              <a:solidFill>
                <a:srgbClr val="1C4587"/>
              </a:solidFill>
            </a:endParaRPr>
          </a:p>
        </p:txBody>
      </p:sp>
      <p:pic>
        <p:nvPicPr>
          <p:cNvPr id="186" name="Google Shape;186;p34"/>
          <p:cNvPicPr preferRelativeResize="0"/>
          <p:nvPr/>
        </p:nvPicPr>
        <p:blipFill>
          <a:blip r:embed="rId3">
            <a:alphaModFix/>
          </a:blip>
          <a:stretch>
            <a:fillRect/>
          </a:stretch>
        </p:blipFill>
        <p:spPr>
          <a:xfrm>
            <a:off x="2192450" y="1619025"/>
            <a:ext cx="5446825" cy="3239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3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1C4587"/>
                </a:solidFill>
              </a:rPr>
              <a:t>Managing the Center on lockdown</a:t>
            </a:r>
            <a:endParaRPr b="1">
              <a:solidFill>
                <a:srgbClr val="1C4587"/>
              </a:solidFill>
            </a:endParaRPr>
          </a:p>
        </p:txBody>
      </p:sp>
      <p:pic>
        <p:nvPicPr>
          <p:cNvPr id="192" name="Google Shape;192;p35"/>
          <p:cNvPicPr preferRelativeResize="0"/>
          <p:nvPr/>
        </p:nvPicPr>
        <p:blipFill rotWithShape="1">
          <a:blip r:embed="rId3">
            <a:alphaModFix/>
          </a:blip>
          <a:srcRect b="0" l="0" r="0" t="16736"/>
          <a:stretch/>
        </p:blipFill>
        <p:spPr>
          <a:xfrm>
            <a:off x="4168975" y="1613650"/>
            <a:ext cx="4572000" cy="5075725"/>
          </a:xfrm>
          <a:prstGeom prst="rect">
            <a:avLst/>
          </a:prstGeom>
          <a:noFill/>
          <a:ln>
            <a:noFill/>
          </a:ln>
        </p:spPr>
      </p:pic>
      <p:pic>
        <p:nvPicPr>
          <p:cNvPr id="193" name="Google Shape;193;p35"/>
          <p:cNvPicPr preferRelativeResize="0"/>
          <p:nvPr/>
        </p:nvPicPr>
        <p:blipFill>
          <a:blip r:embed="rId4">
            <a:alphaModFix/>
          </a:blip>
          <a:stretch>
            <a:fillRect/>
          </a:stretch>
        </p:blipFill>
        <p:spPr>
          <a:xfrm>
            <a:off x="311700" y="1613650"/>
            <a:ext cx="3806801" cy="50757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3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1C4587"/>
                </a:solidFill>
              </a:rPr>
              <a:t>Impacts on wildlife and conservation</a:t>
            </a:r>
            <a:endParaRPr b="1">
              <a:solidFill>
                <a:srgbClr val="1C4587"/>
              </a:solidFill>
            </a:endParaRPr>
          </a:p>
        </p:txBody>
      </p:sp>
      <p:pic>
        <p:nvPicPr>
          <p:cNvPr id="199" name="Google Shape;199;p36"/>
          <p:cNvPicPr preferRelativeResize="0"/>
          <p:nvPr/>
        </p:nvPicPr>
        <p:blipFill>
          <a:blip r:embed="rId3">
            <a:alphaModFix/>
          </a:blip>
          <a:stretch>
            <a:fillRect/>
          </a:stretch>
        </p:blipFill>
        <p:spPr>
          <a:xfrm>
            <a:off x="411875" y="1552575"/>
            <a:ext cx="8200099" cy="46154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pic>
        <p:nvPicPr>
          <p:cNvPr id="204" name="Google Shape;204;p37"/>
          <p:cNvPicPr preferRelativeResize="0"/>
          <p:nvPr/>
        </p:nvPicPr>
        <p:blipFill>
          <a:blip r:embed="rId3">
            <a:alphaModFix/>
          </a:blip>
          <a:stretch>
            <a:fillRect/>
          </a:stretch>
        </p:blipFill>
        <p:spPr>
          <a:xfrm>
            <a:off x="296425" y="292700"/>
            <a:ext cx="4710206" cy="3136300"/>
          </a:xfrm>
          <a:prstGeom prst="rect">
            <a:avLst/>
          </a:prstGeom>
          <a:noFill/>
          <a:ln>
            <a:noFill/>
          </a:ln>
        </p:spPr>
      </p:pic>
      <p:pic>
        <p:nvPicPr>
          <p:cNvPr id="205" name="Google Shape;205;p37"/>
          <p:cNvPicPr preferRelativeResize="0"/>
          <p:nvPr/>
        </p:nvPicPr>
        <p:blipFill>
          <a:blip r:embed="rId4">
            <a:alphaModFix/>
          </a:blip>
          <a:stretch>
            <a:fillRect/>
          </a:stretch>
        </p:blipFill>
        <p:spPr>
          <a:xfrm>
            <a:off x="3490694" y="3516675"/>
            <a:ext cx="5575658" cy="3136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pic>
        <p:nvPicPr>
          <p:cNvPr id="210" name="Google Shape;210;p38"/>
          <p:cNvPicPr preferRelativeResize="0"/>
          <p:nvPr/>
        </p:nvPicPr>
        <p:blipFill>
          <a:blip r:embed="rId3">
            <a:alphaModFix/>
          </a:blip>
          <a:stretch>
            <a:fillRect/>
          </a:stretch>
        </p:blipFill>
        <p:spPr>
          <a:xfrm>
            <a:off x="152400" y="152400"/>
            <a:ext cx="8820150" cy="3562350"/>
          </a:xfrm>
          <a:prstGeom prst="rect">
            <a:avLst/>
          </a:prstGeom>
          <a:noFill/>
          <a:ln>
            <a:noFill/>
          </a:ln>
        </p:spPr>
      </p:pic>
      <p:pic>
        <p:nvPicPr>
          <p:cNvPr id="211" name="Google Shape;211;p38"/>
          <p:cNvPicPr preferRelativeResize="0"/>
          <p:nvPr/>
        </p:nvPicPr>
        <p:blipFill rotWithShape="1">
          <a:blip r:embed="rId4">
            <a:alphaModFix/>
          </a:blip>
          <a:srcRect b="0" l="0" r="9877" t="0"/>
          <a:stretch/>
        </p:blipFill>
        <p:spPr>
          <a:xfrm>
            <a:off x="152400" y="3867150"/>
            <a:ext cx="4548225" cy="2838450"/>
          </a:xfrm>
          <a:prstGeom prst="rect">
            <a:avLst/>
          </a:prstGeom>
          <a:noFill/>
          <a:ln>
            <a:noFill/>
          </a:ln>
        </p:spPr>
      </p:pic>
      <p:pic>
        <p:nvPicPr>
          <p:cNvPr id="212" name="Google Shape;212;p38"/>
          <p:cNvPicPr preferRelativeResize="0"/>
          <p:nvPr/>
        </p:nvPicPr>
        <p:blipFill>
          <a:blip r:embed="rId5">
            <a:alphaModFix/>
          </a:blip>
          <a:stretch>
            <a:fillRect/>
          </a:stretch>
        </p:blipFill>
        <p:spPr>
          <a:xfrm>
            <a:off x="4736321" y="3867150"/>
            <a:ext cx="4255276" cy="28384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39"/>
          <p:cNvSpPr txBox="1"/>
          <p:nvPr>
            <p:ph type="title"/>
          </p:nvPr>
        </p:nvSpPr>
        <p:spPr>
          <a:xfrm>
            <a:off x="311700" y="593375"/>
            <a:ext cx="3228300" cy="104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1C4587"/>
                </a:solidFill>
              </a:rPr>
              <a:t>Nsengimana Venuste</a:t>
            </a:r>
            <a:endParaRPr b="1">
              <a:solidFill>
                <a:srgbClr val="1C4587"/>
              </a:solidFill>
            </a:endParaRPr>
          </a:p>
        </p:txBody>
      </p:sp>
      <p:sp>
        <p:nvSpPr>
          <p:cNvPr id="218" name="Google Shape;218;p39"/>
          <p:cNvSpPr txBox="1"/>
          <p:nvPr>
            <p:ph idx="1" type="body"/>
          </p:nvPr>
        </p:nvSpPr>
        <p:spPr>
          <a:xfrm>
            <a:off x="3628450" y="399975"/>
            <a:ext cx="5196900" cy="54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1C4587"/>
                </a:solidFill>
                <a:highlight>
                  <a:srgbClr val="FFFFFF"/>
                </a:highlight>
              </a:rPr>
              <a:t>Nsengimana Venuste is a Doctor in Agronomy and Bio-Engineering from the University of Liège – Gembloux Agro Bio Tech, Belgium. In addition to the Bachelor’s degree in Biology – Education awarded by the former National University of Rwanda, Dr. Nsengimana Venuste has a Master’s degree in Biodiversity Conservation awarded by the University of Rwanda, College of Science and Technology; and a Postgraduate certificate in teaching and Learning in Higher Education awarded by the University of Rwanda, College of Education. </a:t>
            </a:r>
            <a:endParaRPr sz="1400">
              <a:solidFill>
                <a:srgbClr val="1C4587"/>
              </a:solidFill>
              <a:highlight>
                <a:srgbClr val="FFFFFF"/>
              </a:highlight>
            </a:endParaRPr>
          </a:p>
          <a:p>
            <a:pPr indent="0" lvl="0" marL="0" rtl="0" algn="l">
              <a:spcBef>
                <a:spcPts val="1600"/>
              </a:spcBef>
              <a:spcAft>
                <a:spcPts val="1600"/>
              </a:spcAft>
              <a:buNone/>
            </a:pPr>
            <a:r>
              <a:rPr lang="en" sz="1400">
                <a:solidFill>
                  <a:srgbClr val="1C4587"/>
                </a:solidFill>
                <a:highlight>
                  <a:srgbClr val="FFFFFF"/>
                </a:highlight>
              </a:rPr>
              <a:t>He serves the University of Rwanda as a Lecturer of Biology, and a mentor of Bachelor, Master and PhD </a:t>
            </a:r>
            <a:r>
              <a:rPr lang="en" sz="1400">
                <a:solidFill>
                  <a:srgbClr val="1C4587"/>
                </a:solidFill>
                <a:highlight>
                  <a:srgbClr val="FFFFFF"/>
                </a:highlight>
              </a:rPr>
              <a:t>students</a:t>
            </a:r>
            <a:r>
              <a:rPr lang="en" sz="1400">
                <a:solidFill>
                  <a:srgbClr val="1C4587"/>
                </a:solidFill>
                <a:highlight>
                  <a:srgbClr val="FFFFFF"/>
                </a:highlight>
              </a:rPr>
              <a:t> in Biology - Education. Dr. Nsengimana Venuste is the Associate Researcher in the African Centre of Excellence for Innovative Teaching and Learning Mathematics and Science (ACEITLMS) based in the University of Rwanda, College of Education. He also serves as the Deputy Director of the Centre of Excellence in Biodiversity and Natural Resources Management (CoEB) based in the University of Rwanda, College of Science and Technology. The area of research of Dr. Nsengimana Venuste is Ecology and Conservation Biology (Applied Entomology), and Biology – Education</a:t>
            </a:r>
            <a:r>
              <a:rPr lang="en" sz="1100">
                <a:solidFill>
                  <a:srgbClr val="1C4587"/>
                </a:solidFill>
                <a:highlight>
                  <a:srgbClr val="FFFFFF"/>
                </a:highlight>
              </a:rPr>
              <a:t>. </a:t>
            </a:r>
            <a:endParaRPr>
              <a:solidFill>
                <a:srgbClr val="1C4587"/>
              </a:solidFill>
            </a:endParaRPr>
          </a:p>
        </p:txBody>
      </p:sp>
      <p:pic>
        <p:nvPicPr>
          <p:cNvPr id="219" name="Google Shape;219;p39"/>
          <p:cNvPicPr preferRelativeResize="0"/>
          <p:nvPr/>
        </p:nvPicPr>
        <p:blipFill>
          <a:blip r:embed="rId3">
            <a:alphaModFix/>
          </a:blip>
          <a:stretch>
            <a:fillRect/>
          </a:stretch>
        </p:blipFill>
        <p:spPr>
          <a:xfrm>
            <a:off x="551100" y="1972725"/>
            <a:ext cx="2512775" cy="29125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4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1C4587"/>
                </a:solidFill>
              </a:rPr>
              <a:t>Education System in Rwanda</a:t>
            </a:r>
            <a:endParaRPr b="1">
              <a:solidFill>
                <a:srgbClr val="1C4587"/>
              </a:solidFill>
            </a:endParaRPr>
          </a:p>
          <a:p>
            <a:pPr indent="0" lvl="0" marL="0" rtl="0" algn="l">
              <a:spcBef>
                <a:spcPts val="1600"/>
              </a:spcBef>
              <a:spcAft>
                <a:spcPts val="0"/>
              </a:spcAft>
              <a:buNone/>
            </a:pPr>
            <a:r>
              <a:t/>
            </a:r>
            <a:endParaRPr/>
          </a:p>
        </p:txBody>
      </p:sp>
      <p:sp>
        <p:nvSpPr>
          <p:cNvPr id="225" name="Google Shape;225;p40"/>
          <p:cNvSpPr txBox="1"/>
          <p:nvPr>
            <p:ph idx="1" type="body"/>
          </p:nvPr>
        </p:nvSpPr>
        <p:spPr>
          <a:xfrm>
            <a:off x="428375" y="1490467"/>
            <a:ext cx="3525900" cy="13200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0" lvl="0" marL="457200" rtl="0" algn="l">
              <a:spcBef>
                <a:spcPts val="1600"/>
              </a:spcBef>
              <a:spcAft>
                <a:spcPts val="1600"/>
              </a:spcAft>
              <a:buNone/>
            </a:pPr>
            <a:r>
              <a:t/>
            </a:r>
            <a:endParaRPr/>
          </a:p>
        </p:txBody>
      </p:sp>
      <p:pic>
        <p:nvPicPr>
          <p:cNvPr id="226" name="Google Shape;226;p40"/>
          <p:cNvPicPr preferRelativeResize="0"/>
          <p:nvPr/>
        </p:nvPicPr>
        <p:blipFill>
          <a:blip r:embed="rId3">
            <a:alphaModFix/>
          </a:blip>
          <a:stretch>
            <a:fillRect/>
          </a:stretch>
        </p:blipFill>
        <p:spPr>
          <a:xfrm>
            <a:off x="428375" y="1533600"/>
            <a:ext cx="4548960" cy="1895400"/>
          </a:xfrm>
          <a:prstGeom prst="rect">
            <a:avLst/>
          </a:prstGeom>
          <a:noFill/>
          <a:ln>
            <a:noFill/>
          </a:ln>
        </p:spPr>
      </p:pic>
      <p:pic>
        <p:nvPicPr>
          <p:cNvPr id="227" name="Google Shape;227;p40"/>
          <p:cNvPicPr preferRelativeResize="0"/>
          <p:nvPr/>
        </p:nvPicPr>
        <p:blipFill>
          <a:blip r:embed="rId4">
            <a:alphaModFix/>
          </a:blip>
          <a:stretch>
            <a:fillRect/>
          </a:stretch>
        </p:blipFill>
        <p:spPr>
          <a:xfrm>
            <a:off x="4334496" y="1356884"/>
            <a:ext cx="3670450" cy="2064351"/>
          </a:xfrm>
          <a:prstGeom prst="rect">
            <a:avLst/>
          </a:prstGeom>
          <a:noFill/>
          <a:ln>
            <a:noFill/>
          </a:ln>
        </p:spPr>
      </p:pic>
      <p:pic>
        <p:nvPicPr>
          <p:cNvPr id="228" name="Google Shape;228;p40"/>
          <p:cNvPicPr preferRelativeResize="0"/>
          <p:nvPr/>
        </p:nvPicPr>
        <p:blipFill>
          <a:blip r:embed="rId5">
            <a:alphaModFix/>
          </a:blip>
          <a:stretch>
            <a:fillRect/>
          </a:stretch>
        </p:blipFill>
        <p:spPr>
          <a:xfrm>
            <a:off x="428375" y="3605724"/>
            <a:ext cx="3129643" cy="1752600"/>
          </a:xfrm>
          <a:prstGeom prst="rect">
            <a:avLst/>
          </a:prstGeom>
          <a:noFill/>
          <a:ln>
            <a:noFill/>
          </a:ln>
        </p:spPr>
      </p:pic>
      <p:pic>
        <p:nvPicPr>
          <p:cNvPr id="229" name="Google Shape;229;p40"/>
          <p:cNvPicPr preferRelativeResize="0"/>
          <p:nvPr/>
        </p:nvPicPr>
        <p:blipFill>
          <a:blip r:embed="rId6">
            <a:alphaModFix/>
          </a:blip>
          <a:stretch>
            <a:fillRect/>
          </a:stretch>
        </p:blipFill>
        <p:spPr>
          <a:xfrm>
            <a:off x="3631050" y="3605725"/>
            <a:ext cx="2163667" cy="1752600"/>
          </a:xfrm>
          <a:prstGeom prst="rect">
            <a:avLst/>
          </a:prstGeom>
          <a:noFill/>
          <a:ln>
            <a:noFill/>
          </a:ln>
        </p:spPr>
      </p:pic>
      <p:pic>
        <p:nvPicPr>
          <p:cNvPr id="230" name="Google Shape;230;p40"/>
          <p:cNvPicPr preferRelativeResize="0"/>
          <p:nvPr/>
        </p:nvPicPr>
        <p:blipFill>
          <a:blip r:embed="rId7">
            <a:alphaModFix/>
          </a:blip>
          <a:stretch>
            <a:fillRect/>
          </a:stretch>
        </p:blipFill>
        <p:spPr>
          <a:xfrm>
            <a:off x="5867750" y="3222618"/>
            <a:ext cx="2978575" cy="1605232"/>
          </a:xfrm>
          <a:prstGeom prst="rect">
            <a:avLst/>
          </a:prstGeom>
          <a:noFill/>
          <a:ln>
            <a:noFill/>
          </a:ln>
        </p:spPr>
      </p:pic>
      <p:pic>
        <p:nvPicPr>
          <p:cNvPr id="231" name="Google Shape;231;p40"/>
          <p:cNvPicPr preferRelativeResize="0"/>
          <p:nvPr/>
        </p:nvPicPr>
        <p:blipFill>
          <a:blip r:embed="rId8">
            <a:alphaModFix/>
          </a:blip>
          <a:stretch>
            <a:fillRect/>
          </a:stretch>
        </p:blipFill>
        <p:spPr>
          <a:xfrm>
            <a:off x="5867762" y="4827847"/>
            <a:ext cx="2163675" cy="111397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41"/>
          <p:cNvSpPr txBox="1"/>
          <p:nvPr>
            <p:ph type="title"/>
          </p:nvPr>
        </p:nvSpPr>
        <p:spPr>
          <a:xfrm>
            <a:off x="311700" y="434617"/>
            <a:ext cx="8520600" cy="7635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a:solidFill>
                  <a:srgbClr val="1C4587"/>
                </a:solidFill>
              </a:rPr>
              <a:t>COVID - 19: Adaptations at School level and measures taken by the Government in Rwanda </a:t>
            </a:r>
            <a:endParaRPr/>
          </a:p>
        </p:txBody>
      </p:sp>
      <p:sp>
        <p:nvSpPr>
          <p:cNvPr id="237" name="Google Shape;237;p41"/>
          <p:cNvSpPr txBox="1"/>
          <p:nvPr>
            <p:ph idx="1" type="body"/>
          </p:nvPr>
        </p:nvSpPr>
        <p:spPr>
          <a:xfrm>
            <a:off x="428375" y="1490467"/>
            <a:ext cx="3525900" cy="13200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0" lvl="0" marL="457200" rtl="0" algn="l">
              <a:spcBef>
                <a:spcPts val="1600"/>
              </a:spcBef>
              <a:spcAft>
                <a:spcPts val="1600"/>
              </a:spcAft>
              <a:buNone/>
            </a:pPr>
            <a:r>
              <a:t/>
            </a:r>
            <a:endParaRPr/>
          </a:p>
        </p:txBody>
      </p:sp>
      <p:pic>
        <p:nvPicPr>
          <p:cNvPr id="238" name="Google Shape;238;p41"/>
          <p:cNvPicPr preferRelativeResize="0"/>
          <p:nvPr/>
        </p:nvPicPr>
        <p:blipFill>
          <a:blip r:embed="rId3">
            <a:alphaModFix/>
          </a:blip>
          <a:stretch>
            <a:fillRect/>
          </a:stretch>
        </p:blipFill>
        <p:spPr>
          <a:xfrm>
            <a:off x="311700" y="1739392"/>
            <a:ext cx="3998257" cy="2248733"/>
          </a:xfrm>
          <a:prstGeom prst="rect">
            <a:avLst/>
          </a:prstGeom>
          <a:noFill/>
          <a:ln>
            <a:noFill/>
          </a:ln>
        </p:spPr>
      </p:pic>
      <p:pic>
        <p:nvPicPr>
          <p:cNvPr id="239" name="Google Shape;239;p41"/>
          <p:cNvPicPr preferRelativeResize="0"/>
          <p:nvPr/>
        </p:nvPicPr>
        <p:blipFill>
          <a:blip r:embed="rId4">
            <a:alphaModFix/>
          </a:blip>
          <a:stretch>
            <a:fillRect/>
          </a:stretch>
        </p:blipFill>
        <p:spPr>
          <a:xfrm>
            <a:off x="4309950" y="2035825"/>
            <a:ext cx="4623350" cy="1655884"/>
          </a:xfrm>
          <a:prstGeom prst="rect">
            <a:avLst/>
          </a:prstGeom>
          <a:noFill/>
          <a:ln>
            <a:noFill/>
          </a:ln>
        </p:spPr>
      </p:pic>
      <p:pic>
        <p:nvPicPr>
          <p:cNvPr id="240" name="Google Shape;240;p41"/>
          <p:cNvPicPr preferRelativeResize="0"/>
          <p:nvPr/>
        </p:nvPicPr>
        <p:blipFill>
          <a:blip r:embed="rId5">
            <a:alphaModFix/>
          </a:blip>
          <a:stretch>
            <a:fillRect/>
          </a:stretch>
        </p:blipFill>
        <p:spPr>
          <a:xfrm>
            <a:off x="2073507" y="4211892"/>
            <a:ext cx="3728142" cy="248720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42"/>
          <p:cNvSpPr txBox="1"/>
          <p:nvPr>
            <p:ph type="title"/>
          </p:nvPr>
        </p:nvSpPr>
        <p:spPr>
          <a:xfrm>
            <a:off x="416475" y="317142"/>
            <a:ext cx="8520600" cy="7635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a:solidFill>
                  <a:srgbClr val="1C4587"/>
                </a:solidFill>
              </a:rPr>
              <a:t>COVID - 19: Adaptations and measures taken in Rwanda </a:t>
            </a:r>
            <a:endParaRPr/>
          </a:p>
        </p:txBody>
      </p:sp>
      <p:pic>
        <p:nvPicPr>
          <p:cNvPr id="246" name="Google Shape;246;p42"/>
          <p:cNvPicPr preferRelativeResize="0"/>
          <p:nvPr/>
        </p:nvPicPr>
        <p:blipFill>
          <a:blip r:embed="rId3">
            <a:alphaModFix/>
          </a:blip>
          <a:stretch>
            <a:fillRect/>
          </a:stretch>
        </p:blipFill>
        <p:spPr>
          <a:xfrm>
            <a:off x="311700" y="1684071"/>
            <a:ext cx="8520601" cy="484455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43"/>
          <p:cNvSpPr txBox="1"/>
          <p:nvPr>
            <p:ph type="title"/>
          </p:nvPr>
        </p:nvSpPr>
        <p:spPr>
          <a:xfrm>
            <a:off x="416475" y="317142"/>
            <a:ext cx="8520600" cy="7635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a:solidFill>
                  <a:srgbClr val="1C4587"/>
                </a:solidFill>
              </a:rPr>
              <a:t>COVID - 19: Adaptations and measures taken in Rwanda </a:t>
            </a:r>
            <a:endParaRPr/>
          </a:p>
        </p:txBody>
      </p:sp>
      <p:pic>
        <p:nvPicPr>
          <p:cNvPr id="252" name="Google Shape;252;p43"/>
          <p:cNvPicPr preferRelativeResize="0"/>
          <p:nvPr/>
        </p:nvPicPr>
        <p:blipFill>
          <a:blip r:embed="rId3">
            <a:alphaModFix/>
          </a:blip>
          <a:stretch>
            <a:fillRect/>
          </a:stretch>
        </p:blipFill>
        <p:spPr>
          <a:xfrm>
            <a:off x="152400" y="1534667"/>
            <a:ext cx="8839200" cy="403605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p17"/>
          <p:cNvSpPr txBox="1"/>
          <p:nvPr>
            <p:ph type="title"/>
          </p:nvPr>
        </p:nvSpPr>
        <p:spPr>
          <a:xfrm>
            <a:off x="311700" y="253600"/>
            <a:ext cx="85206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1C4587"/>
                </a:solidFill>
              </a:rPr>
              <a:t>Introduction and Overview</a:t>
            </a:r>
            <a:endParaRPr/>
          </a:p>
        </p:txBody>
      </p:sp>
      <p:sp>
        <p:nvSpPr>
          <p:cNvPr id="82" name="Google Shape;82;p17"/>
          <p:cNvSpPr txBox="1"/>
          <p:nvPr>
            <p:ph idx="1" type="body"/>
          </p:nvPr>
        </p:nvSpPr>
        <p:spPr>
          <a:xfrm>
            <a:off x="658800" y="1116167"/>
            <a:ext cx="7773600" cy="4514700"/>
          </a:xfrm>
          <a:prstGeom prst="rect">
            <a:avLst/>
          </a:prstGeom>
          <a:solidFill>
            <a:srgbClr val="FFFFFF"/>
          </a:solidFill>
        </p:spPr>
        <p:txBody>
          <a:bodyPr anchorCtr="0" anchor="t" bIns="91425" lIns="91425" spcFirstLastPara="1" rIns="91425" wrap="square" tIns="91425">
            <a:noAutofit/>
          </a:bodyPr>
          <a:lstStyle/>
          <a:p>
            <a:pPr indent="-330200" lvl="0" marL="914400" rtl="0" algn="l">
              <a:lnSpc>
                <a:spcPct val="115000"/>
              </a:lnSpc>
              <a:spcBef>
                <a:spcPts val="0"/>
              </a:spcBef>
              <a:spcAft>
                <a:spcPts val="0"/>
              </a:spcAft>
              <a:buClr>
                <a:srgbClr val="1C4587"/>
              </a:buClr>
              <a:buSzPts val="1600"/>
              <a:buChar char="❖"/>
            </a:pPr>
            <a:r>
              <a:rPr lang="en" sz="1600">
                <a:solidFill>
                  <a:srgbClr val="1C4587"/>
                </a:solidFill>
              </a:rPr>
              <a:t>Introduction to ORIAS</a:t>
            </a:r>
            <a:endParaRPr sz="1600">
              <a:solidFill>
                <a:srgbClr val="1C4587"/>
              </a:solidFill>
            </a:endParaRPr>
          </a:p>
          <a:p>
            <a:pPr indent="-330200" lvl="0" marL="914400" rtl="0" algn="just">
              <a:lnSpc>
                <a:spcPct val="115000"/>
              </a:lnSpc>
              <a:spcBef>
                <a:spcPts val="0"/>
              </a:spcBef>
              <a:spcAft>
                <a:spcPts val="0"/>
              </a:spcAft>
              <a:buClr>
                <a:srgbClr val="1C4587"/>
              </a:buClr>
              <a:buSzPts val="1600"/>
              <a:buChar char="❖"/>
            </a:pPr>
            <a:r>
              <a:rPr i="1" lang="en" sz="1600">
                <a:solidFill>
                  <a:srgbClr val="1C4587"/>
                </a:solidFill>
              </a:rPr>
              <a:t>Experiencing the pandemic and lockdown in Rwanda: personal reflections and effects on biodiversity conservation</a:t>
            </a:r>
            <a:endParaRPr sz="1600">
              <a:solidFill>
                <a:srgbClr val="1C4587"/>
              </a:solidFill>
            </a:endParaRPr>
          </a:p>
          <a:p>
            <a:pPr indent="-330200" lvl="0" marL="914400" rtl="0" algn="just">
              <a:lnSpc>
                <a:spcPct val="115000"/>
              </a:lnSpc>
              <a:spcBef>
                <a:spcPts val="0"/>
              </a:spcBef>
              <a:spcAft>
                <a:spcPts val="0"/>
              </a:spcAft>
              <a:buClr>
                <a:srgbClr val="1C4587"/>
              </a:buClr>
              <a:buSzPts val="1600"/>
              <a:buChar char="❖"/>
            </a:pPr>
            <a:r>
              <a:rPr lang="en" sz="1600">
                <a:solidFill>
                  <a:srgbClr val="1C4587"/>
                </a:solidFill>
              </a:rPr>
              <a:t>Q &amp; A</a:t>
            </a:r>
            <a:endParaRPr sz="1600">
              <a:solidFill>
                <a:srgbClr val="1C4587"/>
              </a:solidFill>
            </a:endParaRPr>
          </a:p>
          <a:p>
            <a:pPr indent="-330200" lvl="0" marL="914400" rtl="0" algn="l">
              <a:lnSpc>
                <a:spcPct val="115000"/>
              </a:lnSpc>
              <a:spcBef>
                <a:spcPts val="0"/>
              </a:spcBef>
              <a:spcAft>
                <a:spcPts val="0"/>
              </a:spcAft>
              <a:buClr>
                <a:srgbClr val="1C4587"/>
              </a:buClr>
              <a:buSzPts val="1600"/>
              <a:buChar char="❖"/>
            </a:pPr>
            <a:r>
              <a:rPr lang="en" sz="1600">
                <a:solidFill>
                  <a:srgbClr val="1C4587"/>
                </a:solidFill>
              </a:rPr>
              <a:t>Closing Poll</a:t>
            </a:r>
            <a:endParaRPr sz="1600">
              <a:solidFill>
                <a:srgbClr val="1C4587"/>
              </a:solidFill>
            </a:endParaRPr>
          </a:p>
          <a:p>
            <a:pPr indent="-330200" lvl="0" marL="914400" rtl="0" algn="l">
              <a:lnSpc>
                <a:spcPct val="115000"/>
              </a:lnSpc>
              <a:spcBef>
                <a:spcPts val="0"/>
              </a:spcBef>
              <a:spcAft>
                <a:spcPts val="0"/>
              </a:spcAft>
              <a:buClr>
                <a:srgbClr val="1C4587"/>
              </a:buClr>
              <a:buSzPts val="1600"/>
              <a:buChar char="❖"/>
            </a:pPr>
            <a:r>
              <a:rPr lang="en" sz="1600">
                <a:solidFill>
                  <a:srgbClr val="1C4587"/>
                </a:solidFill>
              </a:rPr>
              <a:t>Resources &amp; Future Professional Learning with UCB PDP</a:t>
            </a:r>
            <a:endParaRPr sz="1600">
              <a:solidFill>
                <a:srgbClr val="1C4587"/>
              </a:solidFill>
            </a:endParaRPr>
          </a:p>
        </p:txBody>
      </p:sp>
      <p:pic>
        <p:nvPicPr>
          <p:cNvPr id="83" name="Google Shape;83;p17"/>
          <p:cNvPicPr preferRelativeResize="0"/>
          <p:nvPr/>
        </p:nvPicPr>
        <p:blipFill>
          <a:blip r:embed="rId3">
            <a:alphaModFix/>
          </a:blip>
          <a:stretch>
            <a:fillRect/>
          </a:stretch>
        </p:blipFill>
        <p:spPr>
          <a:xfrm>
            <a:off x="7740200" y="5783575"/>
            <a:ext cx="1199451" cy="87690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44"/>
          <p:cNvSpPr txBox="1"/>
          <p:nvPr>
            <p:ph type="title"/>
          </p:nvPr>
        </p:nvSpPr>
        <p:spPr>
          <a:xfrm>
            <a:off x="416475" y="317142"/>
            <a:ext cx="8520600" cy="7635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a:solidFill>
                  <a:srgbClr val="1C4587"/>
                </a:solidFill>
              </a:rPr>
              <a:t>COVID - 19: Adaptations and measures taken in Rwanda </a:t>
            </a:r>
            <a:endParaRPr/>
          </a:p>
        </p:txBody>
      </p:sp>
      <p:pic>
        <p:nvPicPr>
          <p:cNvPr id="258" name="Google Shape;258;p44"/>
          <p:cNvPicPr preferRelativeResize="0"/>
          <p:nvPr/>
        </p:nvPicPr>
        <p:blipFill>
          <a:blip r:embed="rId3">
            <a:alphaModFix/>
          </a:blip>
          <a:stretch>
            <a:fillRect/>
          </a:stretch>
        </p:blipFill>
        <p:spPr>
          <a:xfrm>
            <a:off x="1711863" y="1428750"/>
            <a:ext cx="3047375" cy="2847975"/>
          </a:xfrm>
          <a:prstGeom prst="rect">
            <a:avLst/>
          </a:prstGeom>
          <a:noFill/>
          <a:ln>
            <a:noFill/>
          </a:ln>
        </p:spPr>
      </p:pic>
      <p:pic>
        <p:nvPicPr>
          <p:cNvPr id="259" name="Google Shape;259;p44"/>
          <p:cNvPicPr preferRelativeResize="0"/>
          <p:nvPr/>
        </p:nvPicPr>
        <p:blipFill>
          <a:blip r:embed="rId4">
            <a:alphaModFix/>
          </a:blip>
          <a:stretch>
            <a:fillRect/>
          </a:stretch>
        </p:blipFill>
        <p:spPr>
          <a:xfrm>
            <a:off x="5410113" y="1428749"/>
            <a:ext cx="2841725" cy="5101075"/>
          </a:xfrm>
          <a:prstGeom prst="rect">
            <a:avLst/>
          </a:prstGeom>
          <a:noFill/>
          <a:ln>
            <a:noFill/>
          </a:ln>
        </p:spPr>
      </p:pic>
      <p:pic>
        <p:nvPicPr>
          <p:cNvPr id="260" name="Google Shape;260;p44"/>
          <p:cNvPicPr preferRelativeResize="0"/>
          <p:nvPr/>
        </p:nvPicPr>
        <p:blipFill>
          <a:blip r:embed="rId5">
            <a:alphaModFix/>
          </a:blip>
          <a:stretch>
            <a:fillRect/>
          </a:stretch>
        </p:blipFill>
        <p:spPr>
          <a:xfrm>
            <a:off x="416463" y="4445000"/>
            <a:ext cx="3254299" cy="198407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45"/>
          <p:cNvSpPr txBox="1"/>
          <p:nvPr>
            <p:ph type="title"/>
          </p:nvPr>
        </p:nvSpPr>
        <p:spPr>
          <a:xfrm>
            <a:off x="416475" y="317142"/>
            <a:ext cx="8520600" cy="7635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a:solidFill>
                  <a:srgbClr val="1C4587"/>
                </a:solidFill>
              </a:rPr>
              <a:t>COVID - 19: </a:t>
            </a:r>
            <a:r>
              <a:rPr b="1" lang="en">
                <a:solidFill>
                  <a:srgbClr val="1C4587"/>
                </a:solidFill>
              </a:rPr>
              <a:t>Challenges</a:t>
            </a:r>
            <a:r>
              <a:rPr b="1" lang="en">
                <a:solidFill>
                  <a:srgbClr val="1C4587"/>
                </a:solidFill>
              </a:rPr>
              <a:t>  </a:t>
            </a:r>
            <a:endParaRPr/>
          </a:p>
        </p:txBody>
      </p:sp>
      <p:pic>
        <p:nvPicPr>
          <p:cNvPr id="266" name="Google Shape;266;p45"/>
          <p:cNvPicPr preferRelativeResize="0"/>
          <p:nvPr/>
        </p:nvPicPr>
        <p:blipFill>
          <a:blip r:embed="rId3">
            <a:alphaModFix/>
          </a:blip>
          <a:stretch>
            <a:fillRect/>
          </a:stretch>
        </p:blipFill>
        <p:spPr>
          <a:xfrm>
            <a:off x="152400" y="1233050"/>
            <a:ext cx="3943348" cy="2543449"/>
          </a:xfrm>
          <a:prstGeom prst="rect">
            <a:avLst/>
          </a:prstGeom>
          <a:noFill/>
          <a:ln>
            <a:noFill/>
          </a:ln>
        </p:spPr>
      </p:pic>
      <p:pic>
        <p:nvPicPr>
          <p:cNvPr id="267" name="Google Shape;267;p45"/>
          <p:cNvPicPr preferRelativeResize="0"/>
          <p:nvPr/>
        </p:nvPicPr>
        <p:blipFill>
          <a:blip r:embed="rId4">
            <a:alphaModFix/>
          </a:blip>
          <a:stretch>
            <a:fillRect/>
          </a:stretch>
        </p:blipFill>
        <p:spPr>
          <a:xfrm>
            <a:off x="4095750" y="1233050"/>
            <a:ext cx="4876800" cy="2543450"/>
          </a:xfrm>
          <a:prstGeom prst="rect">
            <a:avLst/>
          </a:prstGeom>
          <a:noFill/>
          <a:ln>
            <a:noFill/>
          </a:ln>
        </p:spPr>
      </p:pic>
      <p:pic>
        <p:nvPicPr>
          <p:cNvPr id="268" name="Google Shape;268;p45"/>
          <p:cNvPicPr preferRelativeResize="0"/>
          <p:nvPr/>
        </p:nvPicPr>
        <p:blipFill>
          <a:blip r:embed="rId5">
            <a:alphaModFix/>
          </a:blip>
          <a:stretch>
            <a:fillRect/>
          </a:stretch>
        </p:blipFill>
        <p:spPr>
          <a:xfrm>
            <a:off x="1930400" y="3776499"/>
            <a:ext cx="4936985" cy="27767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46"/>
          <p:cNvSpPr txBox="1"/>
          <p:nvPr>
            <p:ph idx="1" type="body"/>
          </p:nvPr>
        </p:nvSpPr>
        <p:spPr>
          <a:xfrm>
            <a:off x="311700" y="1151408"/>
            <a:ext cx="8520600" cy="4555200"/>
          </a:xfrm>
          <a:prstGeom prst="rect">
            <a:avLst/>
          </a:prstGeom>
        </p:spPr>
        <p:txBody>
          <a:bodyPr anchorCtr="0" anchor="t" bIns="91425" lIns="91425" spcFirstLastPara="1" rIns="91425" wrap="square" tIns="91425">
            <a:noAutofit/>
          </a:bodyPr>
          <a:lstStyle/>
          <a:p>
            <a:pPr indent="-381000" lvl="0" marL="457200" rtl="0" algn="l">
              <a:spcBef>
                <a:spcPts val="500"/>
              </a:spcBef>
              <a:spcAft>
                <a:spcPts val="0"/>
              </a:spcAft>
              <a:buClr>
                <a:srgbClr val="1C4587"/>
              </a:buClr>
              <a:buSzPts val="2400"/>
              <a:buChar char="●"/>
            </a:pPr>
            <a:r>
              <a:rPr lang="en" sz="2400">
                <a:solidFill>
                  <a:srgbClr val="1C4587"/>
                </a:solidFill>
                <a:highlight>
                  <a:srgbClr val="FFFFFF"/>
                </a:highlight>
              </a:rPr>
              <a:t>Accessibility of tools (radio, mobile phone, TV) </a:t>
            </a:r>
            <a:endParaRPr sz="2400">
              <a:solidFill>
                <a:srgbClr val="1C4587"/>
              </a:solidFill>
              <a:highlight>
                <a:srgbClr val="FFFFFF"/>
              </a:highlight>
            </a:endParaRPr>
          </a:p>
          <a:p>
            <a:pPr indent="-381000" lvl="0" marL="457200" rtl="0" algn="l">
              <a:spcBef>
                <a:spcPts val="0"/>
              </a:spcBef>
              <a:spcAft>
                <a:spcPts val="0"/>
              </a:spcAft>
              <a:buClr>
                <a:srgbClr val="1C4587"/>
              </a:buClr>
              <a:buSzPts val="2400"/>
              <a:buChar char="●"/>
            </a:pPr>
            <a:r>
              <a:rPr lang="en" sz="2400">
                <a:solidFill>
                  <a:srgbClr val="1C4587"/>
                </a:solidFill>
                <a:highlight>
                  <a:srgbClr val="FFFFFF"/>
                </a:highlight>
              </a:rPr>
              <a:t>Lack of internet </a:t>
            </a:r>
            <a:endParaRPr sz="2400">
              <a:solidFill>
                <a:srgbClr val="1C4587"/>
              </a:solidFill>
              <a:highlight>
                <a:srgbClr val="FFFFFF"/>
              </a:highlight>
            </a:endParaRPr>
          </a:p>
          <a:p>
            <a:pPr indent="-381000" lvl="0" marL="457200" rtl="0" algn="l">
              <a:spcBef>
                <a:spcPts val="0"/>
              </a:spcBef>
              <a:spcAft>
                <a:spcPts val="0"/>
              </a:spcAft>
              <a:buClr>
                <a:srgbClr val="1C4587"/>
              </a:buClr>
              <a:buSzPts val="2400"/>
              <a:buChar char="●"/>
            </a:pPr>
            <a:r>
              <a:rPr lang="en" sz="2400">
                <a:solidFill>
                  <a:srgbClr val="1C4587"/>
                </a:solidFill>
                <a:highlight>
                  <a:srgbClr val="FFFFFF"/>
                </a:highlight>
              </a:rPr>
              <a:t>Termination of contracts (private schools)  </a:t>
            </a:r>
            <a:endParaRPr sz="2400">
              <a:solidFill>
                <a:srgbClr val="1C4587"/>
              </a:solidFill>
              <a:highlight>
                <a:srgbClr val="FFFFFF"/>
              </a:highlight>
            </a:endParaRPr>
          </a:p>
          <a:p>
            <a:pPr indent="0" lvl="0" marL="0" rtl="0" algn="l">
              <a:spcBef>
                <a:spcPts val="500"/>
              </a:spcBef>
              <a:spcAft>
                <a:spcPts val="1600"/>
              </a:spcAft>
              <a:buNone/>
            </a:pPr>
            <a:r>
              <a:t/>
            </a:r>
            <a:endParaRPr sz="2400"/>
          </a:p>
        </p:txBody>
      </p:sp>
      <p:sp>
        <p:nvSpPr>
          <p:cNvPr id="274" name="Google Shape;274;p46"/>
          <p:cNvSpPr txBox="1"/>
          <p:nvPr>
            <p:ph type="title"/>
          </p:nvPr>
        </p:nvSpPr>
        <p:spPr>
          <a:xfrm>
            <a:off x="416475" y="317142"/>
            <a:ext cx="8520600" cy="7635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a:solidFill>
                  <a:srgbClr val="1C4587"/>
                </a:solidFill>
              </a:rPr>
              <a:t>COVID - 19: Challenges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Google Shape;279;p4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1C4587"/>
                </a:solidFill>
              </a:rPr>
              <a:t>Question and Answer Period</a:t>
            </a:r>
            <a:endParaRPr b="1">
              <a:solidFill>
                <a:srgbClr val="1C4587"/>
              </a:solidFill>
            </a:endParaRPr>
          </a:p>
          <a:p>
            <a:pPr indent="0" lvl="0" marL="0" rtl="0" algn="l">
              <a:spcBef>
                <a:spcPts val="1600"/>
              </a:spcBef>
              <a:spcAft>
                <a:spcPts val="0"/>
              </a:spcAft>
              <a:buNone/>
            </a:pPr>
            <a:r>
              <a:t/>
            </a:r>
            <a:endParaRPr/>
          </a:p>
        </p:txBody>
      </p:sp>
      <p:sp>
        <p:nvSpPr>
          <p:cNvPr id="280" name="Google Shape;280;p47"/>
          <p:cNvSpPr txBox="1"/>
          <p:nvPr>
            <p:ph idx="1" type="body"/>
          </p:nvPr>
        </p:nvSpPr>
        <p:spPr>
          <a:xfrm>
            <a:off x="428375" y="1490467"/>
            <a:ext cx="3525900" cy="13200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0" lvl="0" marL="457200" rtl="0" algn="l">
              <a:spcBef>
                <a:spcPts val="1600"/>
              </a:spcBef>
              <a:spcAft>
                <a:spcPts val="1600"/>
              </a:spcAft>
              <a:buNone/>
            </a:pPr>
            <a:r>
              <a:t/>
            </a:r>
            <a:endParaRPr/>
          </a:p>
        </p:txBody>
      </p:sp>
      <p:pic>
        <p:nvPicPr>
          <p:cNvPr id="281" name="Google Shape;281;p47"/>
          <p:cNvPicPr preferRelativeResize="0"/>
          <p:nvPr/>
        </p:nvPicPr>
        <p:blipFill>
          <a:blip r:embed="rId3">
            <a:alphaModFix/>
          </a:blip>
          <a:stretch>
            <a:fillRect/>
          </a:stretch>
        </p:blipFill>
        <p:spPr>
          <a:xfrm>
            <a:off x="2725400" y="1930267"/>
            <a:ext cx="3693200" cy="2374200"/>
          </a:xfrm>
          <a:prstGeom prst="rect">
            <a:avLst/>
          </a:prstGeom>
          <a:noFill/>
          <a:ln>
            <a:noFill/>
          </a:ln>
        </p:spPr>
      </p:pic>
      <p:pic>
        <p:nvPicPr>
          <p:cNvPr id="282" name="Google Shape;282;p47"/>
          <p:cNvPicPr preferRelativeResize="0"/>
          <p:nvPr/>
        </p:nvPicPr>
        <p:blipFill>
          <a:blip r:embed="rId4">
            <a:alphaModFix/>
          </a:blip>
          <a:stretch>
            <a:fillRect/>
          </a:stretch>
        </p:blipFill>
        <p:spPr>
          <a:xfrm>
            <a:off x="7733850" y="5792575"/>
            <a:ext cx="1199451" cy="87690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48"/>
          <p:cNvSpPr txBox="1"/>
          <p:nvPr>
            <p:ph type="title"/>
          </p:nvPr>
        </p:nvSpPr>
        <p:spPr>
          <a:xfrm>
            <a:off x="311700" y="791156"/>
            <a:ext cx="8520600" cy="10179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chemeClr val="dk1"/>
              </a:buClr>
              <a:buSzPts val="1100"/>
              <a:buFont typeface="Arial"/>
              <a:buNone/>
            </a:pPr>
            <a:r>
              <a:rPr b="1" lang="en" sz="2400">
                <a:solidFill>
                  <a:srgbClr val="1C4587"/>
                </a:solidFill>
                <a:highlight>
                  <a:srgbClr val="FFFFFF"/>
                </a:highlight>
              </a:rPr>
              <a:t>About UC Berkeley Professional Development Providers (UCBPDP)</a:t>
            </a:r>
            <a:endParaRPr sz="2400">
              <a:solidFill>
                <a:srgbClr val="1C4587"/>
              </a:solidFill>
              <a:highlight>
                <a:srgbClr val="FFFFFF"/>
              </a:highlight>
            </a:endParaRPr>
          </a:p>
        </p:txBody>
      </p:sp>
      <p:sp>
        <p:nvSpPr>
          <p:cNvPr id="288" name="Google Shape;288;p48"/>
          <p:cNvSpPr txBox="1"/>
          <p:nvPr>
            <p:ph idx="1" type="body"/>
          </p:nvPr>
        </p:nvSpPr>
        <p:spPr>
          <a:xfrm>
            <a:off x="354625" y="1985250"/>
            <a:ext cx="3243900" cy="41871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1C4587"/>
              </a:buClr>
              <a:buSzPts val="1800"/>
              <a:buChar char="●"/>
            </a:pPr>
            <a:r>
              <a:rPr lang="en">
                <a:solidFill>
                  <a:srgbClr val="1C4587"/>
                </a:solidFill>
              </a:rPr>
              <a:t>Community of Practice since 2017</a:t>
            </a:r>
            <a:endParaRPr>
              <a:solidFill>
                <a:srgbClr val="1C4587"/>
              </a:solidFill>
            </a:endParaRPr>
          </a:p>
          <a:p>
            <a:pPr indent="-342900" lvl="0" marL="457200" rtl="0" algn="l">
              <a:lnSpc>
                <a:spcPct val="115000"/>
              </a:lnSpc>
              <a:spcBef>
                <a:spcPts val="0"/>
              </a:spcBef>
              <a:spcAft>
                <a:spcPts val="0"/>
              </a:spcAft>
              <a:buClr>
                <a:srgbClr val="1C4587"/>
              </a:buClr>
              <a:buSzPts val="1800"/>
              <a:buChar char="●"/>
            </a:pPr>
            <a:r>
              <a:rPr lang="en">
                <a:solidFill>
                  <a:srgbClr val="1C4587"/>
                </a:solidFill>
              </a:rPr>
              <a:t>Collaborative of 13 programs from across UC Berkeley providing PD for PK12</a:t>
            </a:r>
            <a:endParaRPr>
              <a:solidFill>
                <a:srgbClr val="1C4587"/>
              </a:solidFill>
            </a:endParaRPr>
          </a:p>
          <a:p>
            <a:pPr indent="-342900" lvl="0" marL="457200" rtl="0" algn="l">
              <a:lnSpc>
                <a:spcPct val="115000"/>
              </a:lnSpc>
              <a:spcBef>
                <a:spcPts val="1000"/>
              </a:spcBef>
              <a:spcAft>
                <a:spcPts val="0"/>
              </a:spcAft>
              <a:buClr>
                <a:srgbClr val="1C4587"/>
              </a:buClr>
              <a:buSzPts val="1800"/>
              <a:buChar char="●"/>
            </a:pPr>
            <a:r>
              <a:rPr lang="en">
                <a:solidFill>
                  <a:srgbClr val="1C4587"/>
                </a:solidFill>
              </a:rPr>
              <a:t>Committed to providing evidence-based PD for educators that supports deeper learning and continuous improvement</a:t>
            </a:r>
            <a:endParaRPr>
              <a:solidFill>
                <a:srgbClr val="1C4587"/>
              </a:solidFill>
            </a:endParaRPr>
          </a:p>
          <a:p>
            <a:pPr indent="-342900" lvl="0" marL="457200" rtl="0" algn="l">
              <a:lnSpc>
                <a:spcPct val="115000"/>
              </a:lnSpc>
              <a:spcBef>
                <a:spcPts val="1000"/>
              </a:spcBef>
              <a:spcAft>
                <a:spcPts val="1000"/>
              </a:spcAft>
              <a:buClr>
                <a:srgbClr val="1C4587"/>
              </a:buClr>
              <a:buSzPts val="1800"/>
              <a:buChar char="●"/>
            </a:pPr>
            <a:r>
              <a:rPr lang="en">
                <a:solidFill>
                  <a:srgbClr val="1C4587"/>
                </a:solidFill>
              </a:rPr>
              <a:t>http://bit.ly/BerkeleyPDP</a:t>
            </a:r>
            <a:endParaRPr>
              <a:solidFill>
                <a:srgbClr val="1C4587"/>
              </a:solidFill>
            </a:endParaRPr>
          </a:p>
        </p:txBody>
      </p:sp>
      <p:pic>
        <p:nvPicPr>
          <p:cNvPr id="289" name="Google Shape;289;p48">
            <a:hlinkClick r:id="rId3"/>
          </p:cNvPr>
          <p:cNvPicPr preferRelativeResize="0"/>
          <p:nvPr/>
        </p:nvPicPr>
        <p:blipFill>
          <a:blip r:embed="rId4">
            <a:alphaModFix/>
          </a:blip>
          <a:stretch>
            <a:fillRect/>
          </a:stretch>
        </p:blipFill>
        <p:spPr>
          <a:xfrm>
            <a:off x="3555600" y="1985250"/>
            <a:ext cx="4844450" cy="3233675"/>
          </a:xfrm>
          <a:prstGeom prst="rect">
            <a:avLst/>
          </a:prstGeom>
          <a:noFill/>
          <a:ln>
            <a:noFill/>
          </a:ln>
        </p:spPr>
      </p:pic>
      <p:sp>
        <p:nvSpPr>
          <p:cNvPr id="290" name="Google Shape;290;p48"/>
          <p:cNvSpPr txBox="1"/>
          <p:nvPr/>
        </p:nvSpPr>
        <p:spPr>
          <a:xfrm>
            <a:off x="6879600" y="6241667"/>
            <a:ext cx="1952700" cy="44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49"/>
          <p:cNvSpPr txBox="1"/>
          <p:nvPr>
            <p:ph type="title"/>
          </p:nvPr>
        </p:nvSpPr>
        <p:spPr>
          <a:xfrm>
            <a:off x="311700" y="791156"/>
            <a:ext cx="8520600" cy="10179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1C4587"/>
                </a:solidFill>
              </a:rPr>
              <a:t>UCBPDP Resources</a:t>
            </a:r>
            <a:endParaRPr b="1">
              <a:solidFill>
                <a:srgbClr val="1C4587"/>
              </a:solidFill>
            </a:endParaRPr>
          </a:p>
          <a:p>
            <a:pPr indent="0" lvl="0" marL="0" rtl="0" algn="l">
              <a:spcBef>
                <a:spcPts val="1600"/>
              </a:spcBef>
              <a:spcAft>
                <a:spcPts val="0"/>
              </a:spcAft>
              <a:buNone/>
            </a:pPr>
            <a:r>
              <a:t/>
            </a:r>
            <a:endParaRPr/>
          </a:p>
        </p:txBody>
      </p:sp>
      <p:sp>
        <p:nvSpPr>
          <p:cNvPr id="296" name="Google Shape;296;p49"/>
          <p:cNvSpPr txBox="1"/>
          <p:nvPr>
            <p:ph idx="1" type="body"/>
          </p:nvPr>
        </p:nvSpPr>
        <p:spPr>
          <a:xfrm>
            <a:off x="150525" y="1490467"/>
            <a:ext cx="8873400" cy="3518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0" lvl="0" marL="457200" rtl="0" algn="l">
              <a:spcBef>
                <a:spcPts val="1600"/>
              </a:spcBef>
              <a:spcAft>
                <a:spcPts val="0"/>
              </a:spcAft>
              <a:buNone/>
            </a:pPr>
            <a:r>
              <a:rPr b="1" lang="en" sz="1600">
                <a:solidFill>
                  <a:srgbClr val="1C4587"/>
                </a:solidFill>
              </a:rPr>
              <a:t>UCBPDP Website: </a:t>
            </a:r>
            <a:r>
              <a:rPr lang="en" sz="1600">
                <a:solidFill>
                  <a:srgbClr val="1C4587"/>
                </a:solidFill>
                <a:highlight>
                  <a:srgbClr val="FFFFFF"/>
                </a:highlight>
              </a:rPr>
              <a:t>http://bit.ly/BerkeleyPDP</a:t>
            </a:r>
            <a:endParaRPr b="1" sz="1600">
              <a:solidFill>
                <a:srgbClr val="1C4587"/>
              </a:solidFill>
            </a:endParaRPr>
          </a:p>
          <a:p>
            <a:pPr indent="0" lvl="0" marL="457200" rtl="0" algn="l">
              <a:spcBef>
                <a:spcPts val="1600"/>
              </a:spcBef>
              <a:spcAft>
                <a:spcPts val="0"/>
              </a:spcAft>
              <a:buNone/>
            </a:pPr>
            <a:r>
              <a:rPr b="1" lang="en" sz="1600">
                <a:solidFill>
                  <a:srgbClr val="1C4587"/>
                </a:solidFill>
              </a:rPr>
              <a:t>UCBPDP Calendar: </a:t>
            </a:r>
            <a:r>
              <a:rPr lang="en" sz="1600" u="sng">
                <a:solidFill>
                  <a:srgbClr val="1C4587"/>
                </a:solidFill>
                <a:hlinkClick r:id="rId3"/>
              </a:rPr>
              <a:t>bit.ly/ucbpdp-calendar</a:t>
            </a:r>
            <a:r>
              <a:rPr lang="en" sz="1600">
                <a:solidFill>
                  <a:srgbClr val="1C4587"/>
                </a:solidFill>
              </a:rPr>
              <a:t>  </a:t>
            </a:r>
            <a:endParaRPr b="1" sz="1600">
              <a:solidFill>
                <a:srgbClr val="1C4587"/>
              </a:solidFill>
            </a:endParaRPr>
          </a:p>
          <a:p>
            <a:pPr indent="0" lvl="0" marL="457200" rtl="0" algn="l">
              <a:spcBef>
                <a:spcPts val="1600"/>
              </a:spcBef>
              <a:spcAft>
                <a:spcPts val="0"/>
              </a:spcAft>
              <a:buNone/>
            </a:pPr>
            <a:r>
              <a:rPr b="1" lang="en" sz="1600">
                <a:solidFill>
                  <a:srgbClr val="1C4587"/>
                </a:solidFill>
              </a:rPr>
              <a:t>UCBPDP Recordings and Resources:</a:t>
            </a:r>
            <a:r>
              <a:rPr lang="en" sz="1600">
                <a:solidFill>
                  <a:srgbClr val="1C4587"/>
                </a:solidFill>
              </a:rPr>
              <a:t> </a:t>
            </a:r>
            <a:r>
              <a:rPr b="1" lang="en" sz="1600">
                <a:solidFill>
                  <a:srgbClr val="1C4587"/>
                </a:solidFill>
                <a:highlight>
                  <a:srgbClr val="FFFFFF"/>
                </a:highlight>
              </a:rPr>
              <a:t> </a:t>
            </a:r>
            <a:r>
              <a:rPr lang="en" sz="1600">
                <a:solidFill>
                  <a:srgbClr val="1C4587"/>
                </a:solidFill>
                <a:highlight>
                  <a:srgbClr val="FFFFFF"/>
                </a:highlight>
              </a:rPr>
              <a:t>https://tinyurl.com/PDP-webinar-recording</a:t>
            </a:r>
            <a:endParaRPr sz="1600">
              <a:solidFill>
                <a:srgbClr val="1C4587"/>
              </a:solidFill>
            </a:endParaRPr>
          </a:p>
          <a:p>
            <a:pPr indent="0" lvl="0" marL="457200" rtl="0" algn="l">
              <a:spcBef>
                <a:spcPts val="1600"/>
              </a:spcBef>
              <a:spcAft>
                <a:spcPts val="0"/>
              </a:spcAft>
              <a:buNone/>
            </a:pPr>
            <a:r>
              <a:rPr b="1" lang="en" sz="1600">
                <a:solidFill>
                  <a:srgbClr val="1C4587"/>
                </a:solidFill>
              </a:rPr>
              <a:t>Covid19 Resources for Educators: </a:t>
            </a:r>
            <a:r>
              <a:rPr lang="en" sz="1600">
                <a:solidFill>
                  <a:srgbClr val="1C4587"/>
                </a:solidFill>
                <a:highlight>
                  <a:srgbClr val="FFFFFF"/>
                </a:highlight>
              </a:rPr>
              <a:t>https://tinyurl.com/ucb-covid-resources</a:t>
            </a:r>
            <a:endParaRPr sz="1600">
              <a:solidFill>
                <a:srgbClr val="1C4587"/>
              </a:solidFill>
            </a:endParaRPr>
          </a:p>
          <a:p>
            <a:pPr indent="0" lvl="0" marL="457200" rtl="0" algn="l">
              <a:spcBef>
                <a:spcPts val="1600"/>
              </a:spcBef>
              <a:spcAft>
                <a:spcPts val="0"/>
              </a:spcAft>
              <a:buNone/>
            </a:pPr>
            <a:r>
              <a:t/>
            </a:r>
            <a:endParaRPr/>
          </a:p>
          <a:p>
            <a:pPr indent="0" lvl="0" marL="457200" rtl="0" algn="l">
              <a:spcBef>
                <a:spcPts val="1600"/>
              </a:spcBef>
              <a:spcAft>
                <a:spcPts val="1600"/>
              </a:spcAft>
              <a:buNone/>
            </a:pPr>
            <a:r>
              <a:t/>
            </a:r>
            <a:endParaRPr/>
          </a:p>
        </p:txBody>
      </p:sp>
      <p:pic>
        <p:nvPicPr>
          <p:cNvPr id="297" name="Google Shape;297;p49">
            <a:hlinkClick r:id="rId4"/>
          </p:cNvPr>
          <p:cNvPicPr preferRelativeResize="0"/>
          <p:nvPr/>
        </p:nvPicPr>
        <p:blipFill>
          <a:blip r:embed="rId5">
            <a:alphaModFix/>
          </a:blip>
          <a:stretch>
            <a:fillRect/>
          </a:stretch>
        </p:blipFill>
        <p:spPr>
          <a:xfrm>
            <a:off x="7205475" y="5154898"/>
            <a:ext cx="1626825" cy="1085900"/>
          </a:xfrm>
          <a:prstGeom prst="rect">
            <a:avLst/>
          </a:prstGeom>
          <a:noFill/>
          <a:ln>
            <a:noFill/>
          </a:ln>
        </p:spPr>
      </p:pic>
      <p:sp>
        <p:nvSpPr>
          <p:cNvPr id="298" name="Google Shape;298;p49"/>
          <p:cNvSpPr txBox="1"/>
          <p:nvPr/>
        </p:nvSpPr>
        <p:spPr>
          <a:xfrm>
            <a:off x="5404525" y="6016367"/>
            <a:ext cx="1732200" cy="42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http://bit.ly/BerkeleyPDP</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8"/>
          <p:cNvSpPr txBox="1"/>
          <p:nvPr>
            <p:ph type="title"/>
          </p:nvPr>
        </p:nvSpPr>
        <p:spPr>
          <a:xfrm>
            <a:off x="311700" y="593375"/>
            <a:ext cx="23142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C4587"/>
                </a:solidFill>
              </a:rPr>
              <a:t>Beth Kaplin</a:t>
            </a:r>
            <a:endParaRPr b="1">
              <a:solidFill>
                <a:srgbClr val="1C4587"/>
              </a:solidFill>
            </a:endParaRPr>
          </a:p>
        </p:txBody>
      </p:sp>
      <p:sp>
        <p:nvSpPr>
          <p:cNvPr id="89" name="Google Shape;89;p18"/>
          <p:cNvSpPr txBox="1"/>
          <p:nvPr>
            <p:ph idx="1" type="body"/>
          </p:nvPr>
        </p:nvSpPr>
        <p:spPr>
          <a:xfrm>
            <a:off x="2508175" y="0"/>
            <a:ext cx="6472200" cy="68580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sz="1400">
                <a:solidFill>
                  <a:srgbClr val="1C4587"/>
                </a:solidFill>
              </a:rPr>
              <a:t>Beth is a Professor of Conservation Science in the College of Science &amp; Technology at University of Rwanda (UR). She is Director of the Center of Excellence in Biodiversity &amp; Natural Resource Management at UR, a research center that contributes science to policy for sustainable development.  She teaches and mentors BSc, MSc and PhD students.  Beth was in the Environmental Studies Dept at Antioch University New England, USA for 20 yrs (1998-2018) where she mentored MSc &amp; PhD students, served as PhD program director, and founded and directed the Center for Tropical Ecology &amp; Conservation.  She received her BSc in wildlife biology from Colorado State University, and MSc and PhD in Zoology from University of Wisconsin-Madison. </a:t>
            </a:r>
            <a:endParaRPr sz="1400">
              <a:solidFill>
                <a:srgbClr val="1C4587"/>
              </a:solidFill>
            </a:endParaRPr>
          </a:p>
          <a:p>
            <a:pPr indent="0" lvl="0" marL="0" rtl="0" algn="l">
              <a:spcBef>
                <a:spcPts val="1200"/>
              </a:spcBef>
              <a:spcAft>
                <a:spcPts val="1200"/>
              </a:spcAft>
              <a:buNone/>
            </a:pPr>
            <a:r>
              <a:rPr lang="en" sz="1400">
                <a:solidFill>
                  <a:srgbClr val="1C4587"/>
                </a:solidFill>
              </a:rPr>
              <a:t>From 2006 to 2015, Beth raised over 1 million USD to develop BSc and MSc programs in biodiversity conservation at UR with funding from the MacArthur Foundation.  She is an affiliated Research Professor in the School for the Environment at University of Massachusetts-Boston, and Senior Fellow at the Center of Global Governance and Sustainability. She maintains a research program with her students on forest ecology, primates, protected areas conservation, and human-wildlife interactions that began in 1990 when she first came to Rwanda.  Her current projects include buffer zones and biodiversity indicators, upgrading the National Herbarium of Rwanda, traditional knowledge systems, primate ecology and conservation, and developing a biodiversity information system for effective policy-making and climate change adaptation.   She has a home in Vermont with her husband, and has a 25 year old daughter living in Boston. She </a:t>
            </a:r>
            <a:r>
              <a:rPr lang="en" sz="1400">
                <a:solidFill>
                  <a:srgbClr val="1C4587"/>
                </a:solidFill>
              </a:rPr>
              <a:t>currently</a:t>
            </a:r>
            <a:r>
              <a:rPr lang="en" sz="1400">
                <a:solidFill>
                  <a:srgbClr val="1C4587"/>
                </a:solidFill>
              </a:rPr>
              <a:t> lives full time in Rwanda.</a:t>
            </a:r>
            <a:endParaRPr sz="2100">
              <a:solidFill>
                <a:srgbClr val="1C4587"/>
              </a:solidFill>
            </a:endParaRPr>
          </a:p>
        </p:txBody>
      </p:sp>
      <p:sp>
        <p:nvSpPr>
          <p:cNvPr id="90" name="Google Shape;90;p18"/>
          <p:cNvSpPr txBox="1"/>
          <p:nvPr/>
        </p:nvSpPr>
        <p:spPr>
          <a:xfrm>
            <a:off x="859050" y="1773550"/>
            <a:ext cx="929700" cy="117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91" name="Google Shape;91;p18"/>
          <p:cNvPicPr preferRelativeResize="0"/>
          <p:nvPr/>
        </p:nvPicPr>
        <p:blipFill>
          <a:blip r:embed="rId3">
            <a:alphaModFix/>
          </a:blip>
          <a:stretch>
            <a:fillRect/>
          </a:stretch>
        </p:blipFill>
        <p:spPr>
          <a:xfrm>
            <a:off x="271388" y="1773550"/>
            <a:ext cx="2105025" cy="2171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pic>
        <p:nvPicPr>
          <p:cNvPr id="96" name="Google Shape;96;p19"/>
          <p:cNvPicPr preferRelativeResize="0"/>
          <p:nvPr/>
        </p:nvPicPr>
        <p:blipFill>
          <a:blip r:embed="rId3">
            <a:alphaModFix/>
          </a:blip>
          <a:stretch>
            <a:fillRect/>
          </a:stretch>
        </p:blipFill>
        <p:spPr>
          <a:xfrm>
            <a:off x="181050" y="596350"/>
            <a:ext cx="8962950" cy="541206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pic>
        <p:nvPicPr>
          <p:cNvPr id="101" name="Google Shape;101;p20"/>
          <p:cNvPicPr preferRelativeResize="0"/>
          <p:nvPr/>
        </p:nvPicPr>
        <p:blipFill>
          <a:blip r:embed="rId3">
            <a:alphaModFix/>
          </a:blip>
          <a:stretch>
            <a:fillRect/>
          </a:stretch>
        </p:blipFill>
        <p:spPr>
          <a:xfrm>
            <a:off x="801350" y="170950"/>
            <a:ext cx="7214250" cy="6516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pic>
        <p:nvPicPr>
          <p:cNvPr id="106" name="Google Shape;106;p21"/>
          <p:cNvPicPr preferRelativeResize="0"/>
          <p:nvPr/>
        </p:nvPicPr>
        <p:blipFill>
          <a:blip r:embed="rId3">
            <a:alphaModFix/>
          </a:blip>
          <a:stretch>
            <a:fillRect/>
          </a:stretch>
        </p:blipFill>
        <p:spPr>
          <a:xfrm>
            <a:off x="2158425" y="304900"/>
            <a:ext cx="5578750" cy="3124100"/>
          </a:xfrm>
          <a:prstGeom prst="rect">
            <a:avLst/>
          </a:prstGeom>
          <a:noFill/>
          <a:ln>
            <a:noFill/>
          </a:ln>
        </p:spPr>
      </p:pic>
      <p:pic>
        <p:nvPicPr>
          <p:cNvPr id="107" name="Google Shape;107;p21"/>
          <p:cNvPicPr preferRelativeResize="0"/>
          <p:nvPr/>
        </p:nvPicPr>
        <p:blipFill>
          <a:blip r:embed="rId4">
            <a:alphaModFix/>
          </a:blip>
          <a:stretch>
            <a:fillRect/>
          </a:stretch>
        </p:blipFill>
        <p:spPr>
          <a:xfrm>
            <a:off x="4361925" y="3546325"/>
            <a:ext cx="4694515" cy="3124200"/>
          </a:xfrm>
          <a:prstGeom prst="rect">
            <a:avLst/>
          </a:prstGeom>
          <a:noFill/>
          <a:ln>
            <a:noFill/>
          </a:ln>
        </p:spPr>
      </p:pic>
      <p:pic>
        <p:nvPicPr>
          <p:cNvPr id="108" name="Google Shape;108;p21"/>
          <p:cNvPicPr preferRelativeResize="0"/>
          <p:nvPr/>
        </p:nvPicPr>
        <p:blipFill>
          <a:blip r:embed="rId5">
            <a:alphaModFix/>
          </a:blip>
          <a:stretch>
            <a:fillRect/>
          </a:stretch>
        </p:blipFill>
        <p:spPr>
          <a:xfrm>
            <a:off x="152400" y="3581400"/>
            <a:ext cx="4131675" cy="3089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pic>
        <p:nvPicPr>
          <p:cNvPr id="113" name="Google Shape;113;p22"/>
          <p:cNvPicPr preferRelativeResize="0"/>
          <p:nvPr/>
        </p:nvPicPr>
        <p:blipFill>
          <a:blip r:embed="rId3">
            <a:alphaModFix/>
          </a:blip>
          <a:stretch>
            <a:fillRect/>
          </a:stretch>
        </p:blipFill>
        <p:spPr>
          <a:xfrm>
            <a:off x="152400" y="504155"/>
            <a:ext cx="4144800" cy="2748200"/>
          </a:xfrm>
          <a:prstGeom prst="rect">
            <a:avLst/>
          </a:prstGeom>
          <a:noFill/>
          <a:ln>
            <a:noFill/>
          </a:ln>
        </p:spPr>
      </p:pic>
      <p:pic>
        <p:nvPicPr>
          <p:cNvPr id="114" name="Google Shape;114;p22"/>
          <p:cNvPicPr preferRelativeResize="0"/>
          <p:nvPr/>
        </p:nvPicPr>
        <p:blipFill>
          <a:blip r:embed="rId4">
            <a:alphaModFix/>
          </a:blip>
          <a:stretch>
            <a:fillRect/>
          </a:stretch>
        </p:blipFill>
        <p:spPr>
          <a:xfrm>
            <a:off x="4572000" y="714350"/>
            <a:ext cx="4373225" cy="2449000"/>
          </a:xfrm>
          <a:prstGeom prst="rect">
            <a:avLst/>
          </a:prstGeom>
          <a:noFill/>
          <a:ln>
            <a:noFill/>
          </a:ln>
        </p:spPr>
      </p:pic>
      <p:pic>
        <p:nvPicPr>
          <p:cNvPr id="115" name="Google Shape;115;p22"/>
          <p:cNvPicPr preferRelativeResize="0"/>
          <p:nvPr/>
        </p:nvPicPr>
        <p:blipFill>
          <a:blip r:embed="rId5">
            <a:alphaModFix/>
          </a:blip>
          <a:stretch>
            <a:fillRect/>
          </a:stretch>
        </p:blipFill>
        <p:spPr>
          <a:xfrm>
            <a:off x="213363" y="3696030"/>
            <a:ext cx="4358637" cy="2449000"/>
          </a:xfrm>
          <a:prstGeom prst="rect">
            <a:avLst/>
          </a:prstGeom>
          <a:noFill/>
          <a:ln>
            <a:noFill/>
          </a:ln>
        </p:spPr>
      </p:pic>
      <p:pic>
        <p:nvPicPr>
          <p:cNvPr id="116" name="Google Shape;116;p22"/>
          <p:cNvPicPr preferRelativeResize="0"/>
          <p:nvPr/>
        </p:nvPicPr>
        <p:blipFill>
          <a:blip r:embed="rId6">
            <a:alphaModFix/>
          </a:blip>
          <a:stretch>
            <a:fillRect/>
          </a:stretch>
        </p:blipFill>
        <p:spPr>
          <a:xfrm>
            <a:off x="5233050" y="3429000"/>
            <a:ext cx="3361375" cy="3316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1C4587"/>
                </a:solidFill>
              </a:rPr>
              <a:t>Being on lockdown in Rwanda</a:t>
            </a:r>
            <a:endParaRPr b="1">
              <a:solidFill>
                <a:srgbClr val="1C4587"/>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